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7"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0" d="100"/>
          <a:sy n="100" d="100"/>
        </p:scale>
        <p:origin x="96" y="2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ustomXml" Target="../customXml/item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113CF53-A91B-43CD-9BB5-4368FD73A5B2}" type="datetimeFigureOut">
              <a:rPr lang="en-US" smtClean="0"/>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CA2F2B-13EA-4F03-8B17-10534C053A6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6620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13CF53-A91B-43CD-9BB5-4368FD73A5B2}" type="datetimeFigureOut">
              <a:rPr lang="en-US" smtClean="0"/>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CA2F2B-13EA-4F03-8B17-10534C053A65}" type="slidenum">
              <a:rPr lang="en-US" smtClean="0"/>
              <a:t>‹#›</a:t>
            </a:fld>
            <a:endParaRPr lang="en-US"/>
          </a:p>
        </p:txBody>
      </p:sp>
    </p:spTree>
    <p:extLst>
      <p:ext uri="{BB962C8B-B14F-4D97-AF65-F5344CB8AC3E}">
        <p14:creationId xmlns:p14="http://schemas.microsoft.com/office/powerpoint/2010/main" val="3323591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13CF53-A91B-43CD-9BB5-4368FD73A5B2}" type="datetimeFigureOut">
              <a:rPr lang="en-US" smtClean="0"/>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CA2F2B-13EA-4F03-8B17-10534C053A65}" type="slidenum">
              <a:rPr lang="en-US" smtClean="0"/>
              <a:t>‹#›</a:t>
            </a:fld>
            <a:endParaRPr lang="en-US"/>
          </a:p>
        </p:txBody>
      </p:sp>
    </p:spTree>
    <p:extLst>
      <p:ext uri="{BB962C8B-B14F-4D97-AF65-F5344CB8AC3E}">
        <p14:creationId xmlns:p14="http://schemas.microsoft.com/office/powerpoint/2010/main" val="771764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13CF53-A91B-43CD-9BB5-4368FD73A5B2}" type="datetimeFigureOut">
              <a:rPr lang="en-US" smtClean="0"/>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CA2F2B-13EA-4F03-8B17-10534C053A65}" type="slidenum">
              <a:rPr lang="en-US" smtClean="0"/>
              <a:t>‹#›</a:t>
            </a:fld>
            <a:endParaRPr lang="en-US"/>
          </a:p>
        </p:txBody>
      </p:sp>
    </p:spTree>
    <p:extLst>
      <p:ext uri="{BB962C8B-B14F-4D97-AF65-F5344CB8AC3E}">
        <p14:creationId xmlns:p14="http://schemas.microsoft.com/office/powerpoint/2010/main" val="3142548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113CF53-A91B-43CD-9BB5-4368FD73A5B2}" type="datetimeFigureOut">
              <a:rPr lang="en-US" smtClean="0"/>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CA2F2B-13EA-4F03-8B17-10534C053A6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7774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113CF53-A91B-43CD-9BB5-4368FD73A5B2}" type="datetimeFigureOut">
              <a:rPr lang="en-US" smtClean="0"/>
              <a:t>11/26/2024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CA2F2B-13EA-4F03-8B17-10534C053A65}" type="slidenum">
              <a:rPr lang="en-US" smtClean="0"/>
              <a:t>‹#›</a:t>
            </a:fld>
            <a:endParaRPr lang="en-US"/>
          </a:p>
        </p:txBody>
      </p:sp>
    </p:spTree>
    <p:extLst>
      <p:ext uri="{BB962C8B-B14F-4D97-AF65-F5344CB8AC3E}">
        <p14:creationId xmlns:p14="http://schemas.microsoft.com/office/powerpoint/2010/main" val="2055322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113CF53-A91B-43CD-9BB5-4368FD73A5B2}" type="datetimeFigureOut">
              <a:rPr lang="en-US" smtClean="0"/>
              <a:t>11/26/2024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CA2F2B-13EA-4F03-8B17-10534C053A65}" type="slidenum">
              <a:rPr lang="en-US" smtClean="0"/>
              <a:t>‹#›</a:t>
            </a:fld>
            <a:endParaRPr lang="en-US"/>
          </a:p>
        </p:txBody>
      </p:sp>
    </p:spTree>
    <p:extLst>
      <p:ext uri="{BB962C8B-B14F-4D97-AF65-F5344CB8AC3E}">
        <p14:creationId xmlns:p14="http://schemas.microsoft.com/office/powerpoint/2010/main" val="2260390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113CF53-A91B-43CD-9BB5-4368FD73A5B2}" type="datetimeFigureOut">
              <a:rPr lang="en-US" smtClean="0"/>
              <a:t>11/26/2024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CA2F2B-13EA-4F03-8B17-10534C053A65}" type="slidenum">
              <a:rPr lang="en-US" smtClean="0"/>
              <a:t>‹#›</a:t>
            </a:fld>
            <a:endParaRPr lang="en-US"/>
          </a:p>
        </p:txBody>
      </p:sp>
    </p:spTree>
    <p:extLst>
      <p:ext uri="{BB962C8B-B14F-4D97-AF65-F5344CB8AC3E}">
        <p14:creationId xmlns:p14="http://schemas.microsoft.com/office/powerpoint/2010/main" val="96939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113CF53-A91B-43CD-9BB5-4368FD73A5B2}" type="datetimeFigureOut">
              <a:rPr lang="en-US" smtClean="0"/>
              <a:t>11/26/2024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00CA2F2B-13EA-4F03-8B17-10534C053A65}" type="slidenum">
              <a:rPr lang="en-US" smtClean="0"/>
              <a:t>‹#›</a:t>
            </a:fld>
            <a:endParaRPr lang="en-US"/>
          </a:p>
        </p:txBody>
      </p:sp>
    </p:spTree>
    <p:extLst>
      <p:ext uri="{BB962C8B-B14F-4D97-AF65-F5344CB8AC3E}">
        <p14:creationId xmlns:p14="http://schemas.microsoft.com/office/powerpoint/2010/main" val="3736784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113CF53-A91B-43CD-9BB5-4368FD73A5B2}" type="datetimeFigureOut">
              <a:rPr lang="en-US" smtClean="0"/>
              <a:t>11/26/2024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0CA2F2B-13EA-4F03-8B17-10534C053A65}" type="slidenum">
              <a:rPr lang="en-US" smtClean="0"/>
              <a:t>‹#›</a:t>
            </a:fld>
            <a:endParaRPr lang="en-US"/>
          </a:p>
        </p:txBody>
      </p:sp>
    </p:spTree>
    <p:extLst>
      <p:ext uri="{BB962C8B-B14F-4D97-AF65-F5344CB8AC3E}">
        <p14:creationId xmlns:p14="http://schemas.microsoft.com/office/powerpoint/2010/main" val="4174156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113CF53-A91B-43CD-9BB5-4368FD73A5B2}" type="datetimeFigureOut">
              <a:rPr lang="en-US" smtClean="0"/>
              <a:t>11/26/2024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CA2F2B-13EA-4F03-8B17-10534C053A65}" type="slidenum">
              <a:rPr lang="en-US" smtClean="0"/>
              <a:t>‹#›</a:t>
            </a:fld>
            <a:endParaRPr lang="en-US"/>
          </a:p>
        </p:txBody>
      </p:sp>
    </p:spTree>
    <p:extLst>
      <p:ext uri="{BB962C8B-B14F-4D97-AF65-F5344CB8AC3E}">
        <p14:creationId xmlns:p14="http://schemas.microsoft.com/office/powerpoint/2010/main" val="384804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113CF53-A91B-43CD-9BB5-4368FD73A5B2}" type="datetimeFigureOut">
              <a:rPr lang="en-US" smtClean="0"/>
              <a:t>11/26/2024</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0CA2F2B-13EA-4F03-8B17-10534C053A65}"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16337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epa.gov/ground-water-and-drinking-water/protect-your-tap-quick-check-lead"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8A1CE-9609-2E22-B8FD-45F5B0CBDCFC}"/>
              </a:ext>
            </a:extLst>
          </p:cNvPr>
          <p:cNvSpPr>
            <a:spLocks noGrp="1"/>
          </p:cNvSpPr>
          <p:nvPr>
            <p:ph type="ctrTitle"/>
          </p:nvPr>
        </p:nvSpPr>
        <p:spPr/>
        <p:txBody>
          <a:bodyPr/>
          <a:lstStyle/>
          <a:p>
            <a:r>
              <a:rPr lang="en-US" dirty="0"/>
              <a:t>Lead Service Line Inventory &amp; Replacement</a:t>
            </a:r>
          </a:p>
        </p:txBody>
      </p:sp>
      <p:sp>
        <p:nvSpPr>
          <p:cNvPr id="3" name="Subtitle 2">
            <a:extLst>
              <a:ext uri="{FF2B5EF4-FFF2-40B4-BE49-F238E27FC236}">
                <a16:creationId xmlns:a16="http://schemas.microsoft.com/office/drawing/2014/main" id="{3A1D753A-BBBC-E3E3-31FA-2255EA2B89E5}"/>
              </a:ext>
            </a:extLst>
          </p:cNvPr>
          <p:cNvSpPr>
            <a:spLocks noGrp="1"/>
          </p:cNvSpPr>
          <p:nvPr>
            <p:ph type="subTitle" idx="1"/>
          </p:nvPr>
        </p:nvSpPr>
        <p:spPr/>
        <p:txBody>
          <a:bodyPr/>
          <a:lstStyle/>
          <a:p>
            <a:r>
              <a:rPr lang="en-US" dirty="0"/>
              <a:t>Town of Berlin</a:t>
            </a:r>
          </a:p>
        </p:txBody>
      </p:sp>
    </p:spTree>
    <p:extLst>
      <p:ext uri="{BB962C8B-B14F-4D97-AF65-F5344CB8AC3E}">
        <p14:creationId xmlns:p14="http://schemas.microsoft.com/office/powerpoint/2010/main" val="168158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3B44D1B-E78C-4A1A-8388-DD82D8383F9D}"/>
              </a:ext>
            </a:extLst>
          </p:cNvPr>
          <p:cNvPicPr>
            <a:picLocks noChangeAspect="1"/>
          </p:cNvPicPr>
          <p:nvPr/>
        </p:nvPicPr>
        <p:blipFill>
          <a:blip r:embed="rId2"/>
          <a:stretch/>
        </p:blipFill>
        <p:spPr>
          <a:xfrm>
            <a:off x="989280" y="0"/>
            <a:ext cx="10213439" cy="6296150"/>
          </a:xfrm>
          <a:prstGeom prst="rect">
            <a:avLst/>
          </a:prstGeom>
        </p:spPr>
      </p:pic>
    </p:spTree>
    <p:extLst>
      <p:ext uri="{BB962C8B-B14F-4D97-AF65-F5344CB8AC3E}">
        <p14:creationId xmlns:p14="http://schemas.microsoft.com/office/powerpoint/2010/main" val="12689031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CBA83-4368-7ACB-69F2-1B69FC69B6B3}"/>
              </a:ext>
            </a:extLst>
          </p:cNvPr>
          <p:cNvSpPr>
            <a:spLocks noGrp="1"/>
          </p:cNvSpPr>
          <p:nvPr>
            <p:ph type="title"/>
          </p:nvPr>
        </p:nvSpPr>
        <p:spPr/>
        <p:txBody>
          <a:bodyPr/>
          <a:lstStyle/>
          <a:p>
            <a:r>
              <a:rPr lang="en-US" dirty="0"/>
              <a:t>FAQ</a:t>
            </a:r>
          </a:p>
        </p:txBody>
      </p:sp>
      <p:sp>
        <p:nvSpPr>
          <p:cNvPr id="3" name="Content Placeholder 2">
            <a:extLst>
              <a:ext uri="{FF2B5EF4-FFF2-40B4-BE49-F238E27FC236}">
                <a16:creationId xmlns:a16="http://schemas.microsoft.com/office/drawing/2014/main" id="{515144A9-DBAA-A6AA-412E-57364034DC23}"/>
              </a:ext>
            </a:extLst>
          </p:cNvPr>
          <p:cNvSpPr>
            <a:spLocks noGrp="1"/>
          </p:cNvSpPr>
          <p:nvPr>
            <p:ph idx="1"/>
          </p:nvPr>
        </p:nvSpPr>
        <p:spPr/>
        <p:txBody>
          <a:bodyPr>
            <a:normAutofit lnSpcReduction="10000"/>
          </a:bodyPr>
          <a:lstStyle/>
          <a:p>
            <a:pPr>
              <a:buFont typeface="Wingdings" panose="05000000000000000000" pitchFamily="2" charset="2"/>
              <a:buChar char="§"/>
            </a:pPr>
            <a:r>
              <a:rPr lang="en-US" dirty="0"/>
              <a:t>Why did I receive a notification letter stating that my service line has an Unknown Lead Classification?</a:t>
            </a:r>
          </a:p>
          <a:p>
            <a:pPr lvl="1">
              <a:buFont typeface="Wingdings" panose="05000000000000000000" pitchFamily="2" charset="2"/>
              <a:buChar char="§"/>
            </a:pPr>
            <a:r>
              <a:rPr lang="en-US" dirty="0"/>
              <a:t>The Town of Berlin has recently completed the federal and state requirements for the initial Lead Service Line Inventory. As part of the federal requirements, all services that have unknown material information on either the system-owned portion or the customer-owned portion receive a notification letter in the mail. Further investigation is required for these properties to identify the service line material.</a:t>
            </a:r>
          </a:p>
          <a:p>
            <a:pPr>
              <a:buFont typeface="Wingdings" panose="05000000000000000000" pitchFamily="2" charset="2"/>
              <a:buChar char="§"/>
            </a:pPr>
            <a:r>
              <a:rPr lang="en-US" dirty="0"/>
              <a:t>As a Property Owner/Resident with an Unknown Lead service line classification, do I need to do anything?</a:t>
            </a:r>
          </a:p>
          <a:p>
            <a:pPr lvl="1">
              <a:buFont typeface="Wingdings" panose="05000000000000000000" pitchFamily="2" charset="2"/>
              <a:buChar char="§"/>
            </a:pPr>
            <a:r>
              <a:rPr lang="en-US" dirty="0"/>
              <a:t>The federal requirements for the Lead Service Line Inventory mandate that all unknown service lines be identified. To accomplish this, the Town is asking all property owners/residents who received a notification letter to provide the Town with any information regarding the water service line. This includes the service line material and the installation date if possible. Photographic evidence, if possible, is highly recommended. The Town will be continuing investigation efforts, including test pitting the unknown water service lines. </a:t>
            </a:r>
          </a:p>
        </p:txBody>
      </p:sp>
    </p:spTree>
    <p:extLst>
      <p:ext uri="{BB962C8B-B14F-4D97-AF65-F5344CB8AC3E}">
        <p14:creationId xmlns:p14="http://schemas.microsoft.com/office/powerpoint/2010/main" val="16516705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8CE778-8D6B-7597-EDBB-690F7D6658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42B87A6-ECFA-5B0B-1141-5A9E28B987C0}"/>
              </a:ext>
            </a:extLst>
          </p:cNvPr>
          <p:cNvSpPr>
            <a:spLocks noGrp="1"/>
          </p:cNvSpPr>
          <p:nvPr>
            <p:ph type="title"/>
          </p:nvPr>
        </p:nvSpPr>
        <p:spPr/>
        <p:txBody>
          <a:bodyPr/>
          <a:lstStyle/>
          <a:p>
            <a:r>
              <a:rPr lang="en-US" dirty="0"/>
              <a:t>FAQ</a:t>
            </a:r>
          </a:p>
        </p:txBody>
      </p:sp>
      <p:sp>
        <p:nvSpPr>
          <p:cNvPr id="3" name="Content Placeholder 2">
            <a:extLst>
              <a:ext uri="{FF2B5EF4-FFF2-40B4-BE49-F238E27FC236}">
                <a16:creationId xmlns:a16="http://schemas.microsoft.com/office/drawing/2014/main" id="{9B9B3A45-6036-7CDF-ADA7-77AD7B48A6F4}"/>
              </a:ext>
            </a:extLst>
          </p:cNvPr>
          <p:cNvSpPr>
            <a:spLocks noGrp="1"/>
          </p:cNvSpPr>
          <p:nvPr>
            <p:ph idx="1"/>
          </p:nvPr>
        </p:nvSpPr>
        <p:spPr/>
        <p:txBody>
          <a:bodyPr>
            <a:normAutofit lnSpcReduction="10000"/>
          </a:bodyPr>
          <a:lstStyle/>
          <a:p>
            <a:pPr>
              <a:buFont typeface="Wingdings" panose="05000000000000000000" pitchFamily="2" charset="2"/>
              <a:buChar char="§"/>
            </a:pPr>
            <a:r>
              <a:rPr lang="en-US" dirty="0"/>
              <a:t>Does my service line need to be replaced?</a:t>
            </a:r>
          </a:p>
          <a:p>
            <a:pPr lvl="1">
              <a:buFont typeface="Wingdings" panose="05000000000000000000" pitchFamily="2" charset="2"/>
              <a:buChar char="§"/>
            </a:pPr>
            <a:r>
              <a:rPr lang="en-US" dirty="0"/>
              <a:t>Unknown service line materials need to be identified. If a service line material is found to be Lead or Galvanized Iron Pipe, then that service line needs to be replaced in its entirety. If the service line material is identified plastic or copper, then it does not need to be replaced.</a:t>
            </a:r>
          </a:p>
          <a:p>
            <a:pPr>
              <a:buFont typeface="Wingdings" panose="05000000000000000000" pitchFamily="2" charset="2"/>
              <a:buChar char="§"/>
            </a:pPr>
            <a:r>
              <a:rPr lang="en-US" dirty="0"/>
              <a:t> What is the Town of Berlin doing to minimize the costs of being passed along to the users? </a:t>
            </a:r>
          </a:p>
          <a:p>
            <a:pPr lvl="1">
              <a:buFont typeface="Wingdings" panose="05000000000000000000" pitchFamily="2" charset="2"/>
              <a:buChar char="§"/>
            </a:pPr>
            <a:r>
              <a:rPr lang="en-US" dirty="0"/>
              <a:t>The Town of Berlin has been and continues to actively seek federal and state funding assistance for the Lead Service Line Investigation &amp; Replacement projects, which covers all identification efforts for every water service line in the Town. </a:t>
            </a:r>
          </a:p>
          <a:p>
            <a:pPr lvl="1">
              <a:buFont typeface="Wingdings" panose="05000000000000000000" pitchFamily="2" charset="2"/>
              <a:buChar char="§"/>
            </a:pPr>
            <a:r>
              <a:rPr lang="en-US" dirty="0"/>
              <a:t>The Town of Berlin has secured funding for the first phase of the Lead Service Line Replacement project and is actively seeking funding for future phases. </a:t>
            </a:r>
          </a:p>
          <a:p>
            <a:pPr>
              <a:buFont typeface="Wingdings" panose="05000000000000000000" pitchFamily="2" charset="2"/>
              <a:buChar char="§"/>
            </a:pPr>
            <a:r>
              <a:rPr lang="en-US" dirty="0"/>
              <a:t>Where can I find a copy of the Lead Service Line Inventory?</a:t>
            </a:r>
          </a:p>
          <a:p>
            <a:pPr lvl="1">
              <a:buFont typeface="Wingdings" panose="05000000000000000000" pitchFamily="2" charset="2"/>
              <a:buChar char="§"/>
            </a:pPr>
            <a:r>
              <a:rPr lang="en-US" dirty="0"/>
              <a:t>Concerned Residents and Property Owners, can visit Town Hall and request to view the Lead Service Line Inventory, the property street address and water billing account number are required to identify the correct account within the inventory.</a:t>
            </a:r>
          </a:p>
        </p:txBody>
      </p:sp>
    </p:spTree>
    <p:extLst>
      <p:ext uri="{BB962C8B-B14F-4D97-AF65-F5344CB8AC3E}">
        <p14:creationId xmlns:p14="http://schemas.microsoft.com/office/powerpoint/2010/main" val="3364579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05A42EF-68E6-4808-81CD-E5ABD0ED92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502546D-24F7-ABAB-2AF0-24FB137A2514}"/>
              </a:ext>
            </a:extLst>
          </p:cNvPr>
          <p:cNvSpPr>
            <a:spLocks noGrp="1"/>
          </p:cNvSpPr>
          <p:nvPr>
            <p:ph type="title"/>
          </p:nvPr>
        </p:nvSpPr>
        <p:spPr>
          <a:xfrm>
            <a:off x="6411685" y="634946"/>
            <a:ext cx="5127171" cy="1450757"/>
          </a:xfrm>
        </p:spPr>
        <p:txBody>
          <a:bodyPr>
            <a:normAutofit/>
          </a:bodyPr>
          <a:lstStyle/>
          <a:p>
            <a:r>
              <a:rPr lang="en-US"/>
              <a:t>Additional Information</a:t>
            </a:r>
            <a:endParaRPr lang="en-US" dirty="0"/>
          </a:p>
        </p:txBody>
      </p:sp>
      <p:pic>
        <p:nvPicPr>
          <p:cNvPr id="5" name="Picture 4" descr="A qr code on a white background&#10;&#10;Description automatically generated">
            <a:extLst>
              <a:ext uri="{FF2B5EF4-FFF2-40B4-BE49-F238E27FC236}">
                <a16:creationId xmlns:a16="http://schemas.microsoft.com/office/drawing/2014/main" id="{0055974D-FA48-73B4-AE05-3673037AD0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1100" y="645106"/>
            <a:ext cx="3935810" cy="5247747"/>
          </a:xfrm>
          <a:prstGeom prst="rect">
            <a:avLst/>
          </a:prstGeom>
        </p:spPr>
      </p:pic>
      <p:cxnSp>
        <p:nvCxnSpPr>
          <p:cNvPr id="12" name="Straight Connector 11">
            <a:extLst>
              <a:ext uri="{FF2B5EF4-FFF2-40B4-BE49-F238E27FC236}">
                <a16:creationId xmlns:a16="http://schemas.microsoft.com/office/drawing/2014/main" id="{3C4A154E-1950-4755-A5FC-5998EE0CC1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411684" y="2086188"/>
            <a:ext cx="4748808"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A5489FA-E18E-9099-A28C-69162FC073AD}"/>
              </a:ext>
            </a:extLst>
          </p:cNvPr>
          <p:cNvSpPr>
            <a:spLocks noGrp="1"/>
          </p:cNvSpPr>
          <p:nvPr>
            <p:ph idx="1"/>
          </p:nvPr>
        </p:nvSpPr>
        <p:spPr>
          <a:xfrm>
            <a:off x="6411684" y="2198914"/>
            <a:ext cx="5127172" cy="3670180"/>
          </a:xfrm>
        </p:spPr>
        <p:txBody>
          <a:bodyPr>
            <a:normAutofit/>
          </a:bodyPr>
          <a:lstStyle/>
          <a:p>
            <a:r>
              <a:rPr lang="en-US" u="sng">
                <a:effectLst/>
                <a:latin typeface="Aptos" panose="020B0004020202020204" pitchFamily="34" charset="0"/>
                <a:ea typeface="Aptos" panose="020B0004020202020204" pitchFamily="34" charset="0"/>
                <a:cs typeface="Aptos" panose="020B0004020202020204" pitchFamily="34" charset="0"/>
                <a:hlinkClick r:id="rId3"/>
              </a:rPr>
              <a:t>www.epa.gov/ground-water-and-drinking-water/protect-your-tap-quick-check-lead</a:t>
            </a:r>
            <a:r>
              <a:rPr lang="en-US">
                <a:effectLst/>
                <a:latin typeface="Aptos" panose="020B0004020202020204" pitchFamily="34" charset="0"/>
                <a:ea typeface="Aptos" panose="020B0004020202020204" pitchFamily="34" charset="0"/>
                <a:cs typeface="Aptos" panose="020B0004020202020204" pitchFamily="34" charset="0"/>
              </a:rPr>
              <a:t> </a:t>
            </a:r>
          </a:p>
          <a:p>
            <a:endParaRPr lang="en-US">
              <a:latin typeface="Aptos" panose="020B0004020202020204" pitchFamily="34" charset="0"/>
            </a:endParaRPr>
          </a:p>
          <a:p>
            <a:endParaRPr lang="en-US" dirty="0"/>
          </a:p>
        </p:txBody>
      </p:sp>
      <p:sp>
        <p:nvSpPr>
          <p:cNvPr id="14" name="Rectangle 13">
            <a:extLst>
              <a:ext uri="{FF2B5EF4-FFF2-40B4-BE49-F238E27FC236}">
                <a16:creationId xmlns:a16="http://schemas.microsoft.com/office/drawing/2014/main" id="{3FE9C285-56FB-4B36-8ECA-C2D6596AA9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6" name="Rectangle 15">
            <a:extLst>
              <a:ext uri="{FF2B5EF4-FFF2-40B4-BE49-F238E27FC236}">
                <a16:creationId xmlns:a16="http://schemas.microsoft.com/office/drawing/2014/main" id="{937C076B-00B1-4629-B27F-A86F9885FB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702138723"/>
      </p:ext>
    </p:extLst>
  </p:cSld>
  <p:clrMapOvr>
    <a:masterClrMapping/>
  </p:clrMapOvr>
</p:sld>
</file>

<file path=ppt/theme/theme1.xml><?xml version="1.0" encoding="utf-8"?>
<a:theme xmlns:a="http://schemas.openxmlformats.org/drawingml/2006/main" name="Retrospect">
  <a:themeElements>
    <a:clrScheme name="Custom 2">
      <a:dk1>
        <a:sysClr val="windowText" lastClr="000000"/>
      </a:dk1>
      <a:lt1>
        <a:sysClr val="window" lastClr="FFFFFF"/>
      </a:lt1>
      <a:dk2>
        <a:srgbClr val="455F51"/>
      </a:dk2>
      <a:lt2>
        <a:srgbClr val="E2DFCC"/>
      </a:lt2>
      <a:accent1>
        <a:srgbClr val="E6BC22"/>
      </a:accent1>
      <a:accent2>
        <a:srgbClr val="000000"/>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4DE9D074EE8744FABF57D07DD4AF00E" ma:contentTypeVersion="18" ma:contentTypeDescription="Create a new document." ma:contentTypeScope="" ma:versionID="5bb53b915f11878c0fa650fda19af9ca">
  <xsd:schema xmlns:xsd="http://www.w3.org/2001/XMLSchema" xmlns:xs="http://www.w3.org/2001/XMLSchema" xmlns:p="http://schemas.microsoft.com/office/2006/metadata/properties" xmlns:ns2="c9ffc2f7-3cb5-42c7-86a2-5bf33a3f0ac2" xmlns:ns3="8c1b4342-f60e-4e6b-831a-b3fde501e5a5" targetNamespace="http://schemas.microsoft.com/office/2006/metadata/properties" ma:root="true" ma:fieldsID="a9d195edef5247ff64242fc1ee2b2590" ns2:_="" ns3:_="">
    <xsd:import namespace="c9ffc2f7-3cb5-42c7-86a2-5bf33a3f0ac2"/>
    <xsd:import namespace="8c1b4342-f60e-4e6b-831a-b3fde501e5a5"/>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ffc2f7-3cb5-42c7-86a2-5bf33a3f0ac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a69b4c5-4300-4dd5-b38f-d4d29707c4a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c1b4342-f60e-4e6b-831a-b3fde501e5a5"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993938ee-c333-4f3a-8e28-950a0b2eb4fc}" ma:internalName="TaxCatchAll" ma:showField="CatchAllData" ma:web="8c1b4342-f60e-4e6b-831a-b3fde501e5a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8c1b4342-f60e-4e6b-831a-b3fde501e5a5" xsi:nil="true"/>
    <lcf76f155ced4ddcb4097134ff3c332f xmlns="c9ffc2f7-3cb5-42c7-86a2-5bf33a3f0ac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7501B47-CF2F-4956-BB5C-CA4DECAE2143}"/>
</file>

<file path=customXml/itemProps2.xml><?xml version="1.0" encoding="utf-8"?>
<ds:datastoreItem xmlns:ds="http://schemas.openxmlformats.org/officeDocument/2006/customXml" ds:itemID="{F2A11B04-C88B-4C29-A752-EA2738A20D47}"/>
</file>

<file path=customXml/itemProps3.xml><?xml version="1.0" encoding="utf-8"?>
<ds:datastoreItem xmlns:ds="http://schemas.openxmlformats.org/officeDocument/2006/customXml" ds:itemID="{55C8849A-1A92-4AC9-8383-FF2BD659D80E}"/>
</file>

<file path=docProps/app.xml><?xml version="1.0" encoding="utf-8"?>
<Properties xmlns="http://schemas.openxmlformats.org/officeDocument/2006/extended-properties" xmlns:vt="http://schemas.openxmlformats.org/officeDocument/2006/docPropsVTypes">
  <Template>Retrospect</Template>
  <TotalTime>39</TotalTime>
  <Words>420</Words>
  <Application>Microsoft Office PowerPoint</Application>
  <PresentationFormat>Widescreen</PresentationFormat>
  <Paragraphs>17</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Aptos</vt:lpstr>
      <vt:lpstr>Calibri</vt:lpstr>
      <vt:lpstr>Calibri Light</vt:lpstr>
      <vt:lpstr>Wingdings</vt:lpstr>
      <vt:lpstr>Retrospect</vt:lpstr>
      <vt:lpstr>Lead Service Line Inventory &amp; Replacement</vt:lpstr>
      <vt:lpstr>PowerPoint Presentation</vt:lpstr>
      <vt:lpstr>FAQ</vt:lpstr>
      <vt:lpstr>FAQ</vt:lpstr>
      <vt:lpstr>Additional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Nicholas S. Bradley</dc:creator>
  <cp:lastModifiedBy>Nicholas S. Bradley</cp:lastModifiedBy>
  <cp:revision>4</cp:revision>
  <dcterms:created xsi:type="dcterms:W3CDTF">2024-11-24T14:58:25Z</dcterms:created>
  <dcterms:modified xsi:type="dcterms:W3CDTF">2024-11-26T14:01:16Z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0x01010064DE9D074EE8744FABF57D07DD4AF00E</vt:lpwstr>
  </property>
</Properties>
</file>