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60" r:id="rId5"/>
  </p:sldMasterIdLst>
  <p:notesMasterIdLst>
    <p:notesMasterId r:id="rId62"/>
  </p:notesMasterIdLst>
  <p:sldIdLst>
    <p:sldId id="256" r:id="rId6"/>
    <p:sldId id="257" r:id="rId7"/>
    <p:sldId id="258" r:id="rId8"/>
    <p:sldId id="403" r:id="rId9"/>
    <p:sldId id="404" r:id="rId10"/>
    <p:sldId id="405" r:id="rId11"/>
    <p:sldId id="259" r:id="rId12"/>
    <p:sldId id="283" r:id="rId13"/>
    <p:sldId id="276" r:id="rId14"/>
    <p:sldId id="380" r:id="rId15"/>
    <p:sldId id="290" r:id="rId16"/>
    <p:sldId id="281" r:id="rId17"/>
    <p:sldId id="382" r:id="rId18"/>
    <p:sldId id="388" r:id="rId19"/>
    <p:sldId id="384" r:id="rId20"/>
    <p:sldId id="389" r:id="rId21"/>
    <p:sldId id="390" r:id="rId22"/>
    <p:sldId id="391" r:id="rId23"/>
    <p:sldId id="392" r:id="rId24"/>
    <p:sldId id="393" r:id="rId25"/>
    <p:sldId id="394" r:id="rId26"/>
    <p:sldId id="395" r:id="rId27"/>
    <p:sldId id="396" r:id="rId28"/>
    <p:sldId id="260" r:id="rId29"/>
    <p:sldId id="261" r:id="rId30"/>
    <p:sldId id="262" r:id="rId31"/>
    <p:sldId id="263" r:id="rId32"/>
    <p:sldId id="264" r:id="rId33"/>
    <p:sldId id="397" r:id="rId34"/>
    <p:sldId id="398" r:id="rId35"/>
    <p:sldId id="399" r:id="rId36"/>
    <p:sldId id="379" r:id="rId37"/>
    <p:sldId id="352" r:id="rId38"/>
    <p:sldId id="353" r:id="rId39"/>
    <p:sldId id="362" r:id="rId40"/>
    <p:sldId id="355" r:id="rId41"/>
    <p:sldId id="356" r:id="rId42"/>
    <p:sldId id="357" r:id="rId43"/>
    <p:sldId id="358" r:id="rId44"/>
    <p:sldId id="402" r:id="rId45"/>
    <p:sldId id="334" r:id="rId46"/>
    <p:sldId id="366" r:id="rId47"/>
    <p:sldId id="329" r:id="rId48"/>
    <p:sldId id="342" r:id="rId49"/>
    <p:sldId id="345" r:id="rId50"/>
    <p:sldId id="371" r:id="rId51"/>
    <p:sldId id="387" r:id="rId52"/>
    <p:sldId id="385" r:id="rId53"/>
    <p:sldId id="386" r:id="rId54"/>
    <p:sldId id="383" r:id="rId55"/>
    <p:sldId id="272" r:id="rId56"/>
    <p:sldId id="273" r:id="rId57"/>
    <p:sldId id="406" r:id="rId58"/>
    <p:sldId id="407" r:id="rId59"/>
    <p:sldId id="408" r:id="rId60"/>
    <p:sldId id="409" r:id="rId61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5B7CE73-174F-46D4-A398-8D584CF1D405}">
          <p14:sldIdLst>
            <p14:sldId id="256"/>
            <p14:sldId id="257"/>
            <p14:sldId id="258"/>
            <p14:sldId id="403"/>
            <p14:sldId id="404"/>
            <p14:sldId id="405"/>
            <p14:sldId id="259"/>
            <p14:sldId id="283"/>
            <p14:sldId id="276"/>
            <p14:sldId id="380"/>
            <p14:sldId id="290"/>
            <p14:sldId id="281"/>
            <p14:sldId id="382"/>
            <p14:sldId id="388"/>
            <p14:sldId id="384"/>
            <p14:sldId id="389"/>
            <p14:sldId id="390"/>
            <p14:sldId id="391"/>
            <p14:sldId id="392"/>
            <p14:sldId id="393"/>
            <p14:sldId id="394"/>
            <p14:sldId id="395"/>
            <p14:sldId id="396"/>
            <p14:sldId id="260"/>
            <p14:sldId id="261"/>
            <p14:sldId id="262"/>
            <p14:sldId id="263"/>
            <p14:sldId id="264"/>
            <p14:sldId id="397"/>
            <p14:sldId id="398"/>
            <p14:sldId id="399"/>
            <p14:sldId id="379"/>
            <p14:sldId id="352"/>
            <p14:sldId id="353"/>
            <p14:sldId id="362"/>
            <p14:sldId id="355"/>
            <p14:sldId id="356"/>
            <p14:sldId id="357"/>
            <p14:sldId id="358"/>
            <p14:sldId id="402"/>
            <p14:sldId id="334"/>
            <p14:sldId id="366"/>
            <p14:sldId id="329"/>
            <p14:sldId id="342"/>
            <p14:sldId id="345"/>
            <p14:sldId id="371"/>
            <p14:sldId id="387"/>
            <p14:sldId id="385"/>
            <p14:sldId id="386"/>
            <p14:sldId id="383"/>
            <p14:sldId id="272"/>
            <p14:sldId id="273"/>
            <p14:sldId id="406"/>
            <p14:sldId id="407"/>
            <p14:sldId id="408"/>
            <p14:sldId id="409"/>
          </p14:sldIdLst>
        </p14:section>
        <p14:section name="Hidden" id="{EC8F53AB-D9B3-4EF1-8A44-396BDAD6C890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B1E1"/>
    <a:srgbClr val="4C9C45"/>
    <a:srgbClr val="B6DF89"/>
    <a:srgbClr val="00094A"/>
    <a:srgbClr val="000000"/>
    <a:srgbClr val="FFC1C1"/>
    <a:srgbClr val="B1E59F"/>
    <a:srgbClr val="046BBA"/>
    <a:srgbClr val="3A987B"/>
    <a:srgbClr val="F2B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645" autoAdjust="0"/>
    <p:restoredTop sz="94660"/>
  </p:normalViewPr>
  <p:slideViewPr>
    <p:cSldViewPr snapToGrid="0">
      <p:cViewPr>
        <p:scale>
          <a:sx n="33" d="100"/>
          <a:sy n="33" d="100"/>
        </p:scale>
        <p:origin x="2796" y="16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145" cy="465743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734" y="0"/>
            <a:ext cx="3038145" cy="465743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r">
              <a:defRPr sz="1200"/>
            </a:lvl1pPr>
          </a:lstStyle>
          <a:p>
            <a:fld id="{B29CC29D-46BF-4B45-85DF-6F14BFA00100}" type="datetimeFigureOut"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39" tIns="44070" rIns="88139" bIns="4407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345" y="4474508"/>
            <a:ext cx="5607711" cy="3659842"/>
          </a:xfrm>
          <a:prstGeom prst="rect">
            <a:avLst/>
          </a:prstGeom>
        </p:spPr>
        <p:txBody>
          <a:bodyPr vert="horz" lIns="88139" tIns="44070" rIns="88139" bIns="4407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0658"/>
            <a:ext cx="3038145" cy="465742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734" y="8830658"/>
            <a:ext cx="3038145" cy="465742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r">
              <a:defRPr sz="1200"/>
            </a:lvl1pPr>
          </a:lstStyle>
          <a:p>
            <a:fld id="{6002121C-B624-4BA3-A4EB-1EEB51301B3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847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02121C-B624-4BA3-A4EB-1EEB51301B3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109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44049-05CA-6A52-9F4C-996B7FA4C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7381BB-0DB8-B70F-D5AF-B2369F5432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172A8A-79D5-E89A-A399-DB086F5197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B5EAC0-7926-2104-892C-EB7EA5F6FD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02121C-B624-4BA3-A4EB-1EEB51301B3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7808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5F24A-4B0D-6F7E-B861-85D7B996B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79F3AB-B3EF-4490-347B-441154B007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BAFFEA-010F-FF84-FA4D-E1E2E722F1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CCDE4F-F4FA-0528-B678-E5698B9FBB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02121C-B624-4BA3-A4EB-1EEB51301B3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5710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596C1-C351-F155-E16B-84A465475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1A6DC5-1F6D-CED1-5BDE-20A146DDF6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F643F5-A930-CC4A-90DB-96B8BFE683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0554B5-A223-AD8E-32FB-0246E9B168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02121C-B624-4BA3-A4EB-1EEB51301B3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3025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02121C-B624-4BA3-A4EB-1EEB51301B3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2301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1F371-F3F7-A78C-3696-E8F29EC1F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3C2E3B-AF07-5905-AE51-11E63DE0F3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B248B6-B5C3-E65B-6F58-E20C770A6E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BA7AA-A356-E0D5-CB2D-BDD9BBE77B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02121C-B624-4BA3-A4EB-1EEB51301B3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580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19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377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972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669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534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336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438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975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558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128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984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987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jpeg"/><Relationship Id="rId4" Type="http://schemas.openxmlformats.org/officeDocument/2006/relationships/image" Target="../media/image32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12" Type="http://schemas.openxmlformats.org/officeDocument/2006/relationships/image" Target="../media/image5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jpeg"/><Relationship Id="rId11" Type="http://schemas.openxmlformats.org/officeDocument/2006/relationships/image" Target="../media/image52.png"/><Relationship Id="rId5" Type="http://schemas.openxmlformats.org/officeDocument/2006/relationships/image" Target="../media/image46.jpeg"/><Relationship Id="rId10" Type="http://schemas.openxmlformats.org/officeDocument/2006/relationships/image" Target="../media/image51.png"/><Relationship Id="rId4" Type="http://schemas.openxmlformats.org/officeDocument/2006/relationships/image" Target="../media/image45.jpeg"/><Relationship Id="rId9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10FBC9-F495-E7CD-06FE-250DDFC1952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91ABD0"/>
              </a:clrFrom>
              <a:clrTo>
                <a:srgbClr val="91ABD0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0" t="16258" r="1436" b="23928"/>
          <a:stretch/>
        </p:blipFill>
        <p:spPr bwMode="auto">
          <a:xfrm>
            <a:off x="-2332758" y="-834087"/>
            <a:ext cx="14989215" cy="7681201"/>
          </a:xfrm>
          <a:prstGeom prst="rect">
            <a:avLst/>
          </a:prstGeom>
          <a:ln>
            <a:noFill/>
          </a:ln>
          <a:effectLst>
            <a:outerShdw blurRad="50800" dist="50800" dir="5400000" algn="ctr" rotWithShape="0">
              <a:srgbClr val="00000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BBEC328-1143-982D-FD3C-329AB233748C}"/>
              </a:ext>
            </a:extLst>
          </p:cNvPr>
          <p:cNvSpPr txBox="1"/>
          <p:nvPr/>
        </p:nvSpPr>
        <p:spPr>
          <a:xfrm>
            <a:off x="2891481" y="6034799"/>
            <a:ext cx="9129944" cy="461665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2060">
                <a:alpha val="26000"/>
              </a:srgb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2400" spc="600" dirty="0">
                <a:solidFill>
                  <a:schemeClr val="bg1"/>
                </a:solidFill>
                <a:latin typeface="Arial"/>
                <a:cs typeface="Arial"/>
              </a:rPr>
              <a:t>Planning Commission Presentation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6C8080-F308-732D-5AFC-DCA76C555E2B}"/>
              </a:ext>
            </a:extLst>
          </p:cNvPr>
          <p:cNvSpPr txBox="1"/>
          <p:nvPr/>
        </p:nvSpPr>
        <p:spPr>
          <a:xfrm>
            <a:off x="2056029" y="4649804"/>
            <a:ext cx="9965396" cy="1384995"/>
          </a:xfrm>
          <a:prstGeom prst="rect">
            <a:avLst/>
          </a:prstGeom>
          <a:noFill/>
          <a:effectLst>
            <a:outerShdw blurRad="50800" dist="50800" dir="2520000" algn="ctr" rotWithShape="0">
              <a:srgbClr val="002060">
                <a:alpha val="37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sz="4200" b="1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BUCKINGHAM ELEMENTARY REPLACEMENT SCHOOL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07CD12-6F2F-F957-D7C9-371AF57A6B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504" y="332789"/>
            <a:ext cx="1451296" cy="1471441"/>
          </a:xfrm>
          <a:prstGeom prst="rect">
            <a:avLst/>
          </a:prstGeom>
        </p:spPr>
      </p:pic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3567E1ED-F931-EA32-0187-3F914B551D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029" y="361536"/>
            <a:ext cx="1715016" cy="144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7B62265-6856-B945-BC2F-0471D72FF3B1}"/>
              </a:ext>
            </a:extLst>
          </p:cNvPr>
          <p:cNvSpPr txBox="1"/>
          <p:nvPr/>
        </p:nvSpPr>
        <p:spPr>
          <a:xfrm>
            <a:off x="9914021" y="6519446"/>
            <a:ext cx="210740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1600" spc="600" dirty="0">
                <a:solidFill>
                  <a:schemeClr val="bg1"/>
                </a:solidFill>
                <a:latin typeface="Arial"/>
                <a:cs typeface="Arial"/>
              </a:rPr>
              <a:t>8.12.2026</a:t>
            </a:r>
            <a:endParaRPr lang="en-US" sz="1600" spc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C1B7A-E2FE-81D1-630C-37547F1D4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568F4D-36D6-94B3-8AA9-EA9DF01E8D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02" r="31704"/>
          <a:stretch>
            <a:fillRect/>
          </a:stretch>
        </p:blipFill>
        <p:spPr>
          <a:xfrm>
            <a:off x="7556193" y="-617771"/>
            <a:ext cx="3419786" cy="802450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7D0BF82-F621-8475-1EBF-1DFA225C11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40" t="8655" r="38525" b="58971"/>
          <a:stretch>
            <a:fillRect/>
          </a:stretch>
        </p:blipFill>
        <p:spPr>
          <a:xfrm>
            <a:off x="777413" y="904232"/>
            <a:ext cx="4593979" cy="5692654"/>
          </a:xfrm>
          <a:prstGeom prst="ellipse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6693C2D-DDAE-5F0E-0283-E5ED574E2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858" y="0"/>
            <a:ext cx="10515600" cy="906916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SITE PLAN</a:t>
            </a:r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DBE76EC8-14C2-61A4-3BA8-A14D4BC8DD15}"/>
              </a:ext>
            </a:extLst>
          </p:cNvPr>
          <p:cNvSpPr/>
          <p:nvPr/>
        </p:nvSpPr>
        <p:spPr>
          <a:xfrm rot="5400000">
            <a:off x="9232403" y="4026400"/>
            <a:ext cx="199239" cy="102996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8AC64280-E94C-F663-5853-0215D08CFADB}"/>
              </a:ext>
            </a:extLst>
          </p:cNvPr>
          <p:cNvSpPr/>
          <p:nvPr/>
        </p:nvSpPr>
        <p:spPr>
          <a:xfrm rot="18446967">
            <a:off x="9163780" y="4979958"/>
            <a:ext cx="181942" cy="8709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diagram of a building&#10;&#10;AI-generated content may be incorrect.">
            <a:extLst>
              <a:ext uri="{FF2B5EF4-FFF2-40B4-BE49-F238E27FC236}">
                <a16:creationId xmlns:a16="http://schemas.microsoft.com/office/drawing/2014/main" id="{A7318245-D173-317B-AAE6-9167BD8788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69"/>
          <a:stretch/>
        </p:blipFill>
        <p:spPr>
          <a:xfrm>
            <a:off x="11092091" y="4033874"/>
            <a:ext cx="576024" cy="1329758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43DA4E64-411A-5E97-1704-3CBB06A19D61}"/>
              </a:ext>
            </a:extLst>
          </p:cNvPr>
          <p:cNvSpPr/>
          <p:nvPr/>
        </p:nvSpPr>
        <p:spPr>
          <a:xfrm>
            <a:off x="8688874" y="528905"/>
            <a:ext cx="1032057" cy="2192131"/>
          </a:xfrm>
          <a:prstGeom prst="ellipse">
            <a:avLst/>
          </a:prstGeom>
          <a:noFill/>
          <a:ln w="19050" cap="flat" cmpd="sng" algn="ctr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7C43CA9-8B0B-E3E0-DD83-A14A7146BA61}"/>
              </a:ext>
            </a:extLst>
          </p:cNvPr>
          <p:cNvSpPr/>
          <p:nvPr/>
        </p:nvSpPr>
        <p:spPr>
          <a:xfrm>
            <a:off x="794104" y="906916"/>
            <a:ext cx="4578248" cy="5691248"/>
          </a:xfrm>
          <a:prstGeom prst="ellipse">
            <a:avLst/>
          </a:prstGeom>
          <a:noFill/>
          <a:ln w="19050" cap="flat" cmpd="sng" algn="ctr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075C2AF-6493-616A-2C8B-9BCBD1817D6E}"/>
              </a:ext>
            </a:extLst>
          </p:cNvPr>
          <p:cNvCxnSpPr>
            <a:cxnSpLocks/>
            <a:stCxn id="12" idx="0"/>
            <a:endCxn id="13" idx="0"/>
          </p:cNvCxnSpPr>
          <p:nvPr/>
        </p:nvCxnSpPr>
        <p:spPr>
          <a:xfrm flipH="1">
            <a:off x="3083228" y="528905"/>
            <a:ext cx="6121675" cy="378011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F6B78D8-79C3-BD8E-A5B1-9D1ABAE48931}"/>
              </a:ext>
            </a:extLst>
          </p:cNvPr>
          <p:cNvCxnSpPr>
            <a:cxnSpLocks/>
          </p:cNvCxnSpPr>
          <p:nvPr/>
        </p:nvCxnSpPr>
        <p:spPr>
          <a:xfrm flipH="1">
            <a:off x="4214457" y="2730246"/>
            <a:ext cx="5012078" cy="3546355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itle 1">
            <a:extLst>
              <a:ext uri="{FF2B5EF4-FFF2-40B4-BE49-F238E27FC236}">
                <a16:creationId xmlns:a16="http://schemas.microsoft.com/office/drawing/2014/main" id="{7239B7EC-7F0E-1DDD-D630-079D43F6B196}"/>
              </a:ext>
            </a:extLst>
          </p:cNvPr>
          <p:cNvSpPr txBox="1">
            <a:spLocks/>
          </p:cNvSpPr>
          <p:nvPr/>
        </p:nvSpPr>
        <p:spPr>
          <a:xfrm rot="21203046">
            <a:off x="8881147" y="-587368"/>
            <a:ext cx="7307942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  STREET</a:t>
            </a:r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0244B50A-40E0-A539-26B5-686AD3017A55}"/>
              </a:ext>
            </a:extLst>
          </p:cNvPr>
          <p:cNvSpPr txBox="1">
            <a:spLocks/>
          </p:cNvSpPr>
          <p:nvPr/>
        </p:nvSpPr>
        <p:spPr>
          <a:xfrm rot="15862080">
            <a:off x="3881954" y="1824397"/>
            <a:ext cx="7307942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BUCKINGHAM RD.</a:t>
            </a:r>
          </a:p>
        </p:txBody>
      </p:sp>
      <p:sp>
        <p:nvSpPr>
          <p:cNvPr id="47" name="Title 1">
            <a:extLst>
              <a:ext uri="{FF2B5EF4-FFF2-40B4-BE49-F238E27FC236}">
                <a16:creationId xmlns:a16="http://schemas.microsoft.com/office/drawing/2014/main" id="{8CD0164E-0076-9FC0-F04E-7E86B4F56135}"/>
              </a:ext>
            </a:extLst>
          </p:cNvPr>
          <p:cNvSpPr txBox="1">
            <a:spLocks/>
          </p:cNvSpPr>
          <p:nvPr/>
        </p:nvSpPr>
        <p:spPr>
          <a:xfrm rot="20811818">
            <a:off x="10494792" y="5958806"/>
            <a:ext cx="2211552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 STREET</a:t>
            </a:r>
          </a:p>
        </p:txBody>
      </p:sp>
      <p:sp>
        <p:nvSpPr>
          <p:cNvPr id="48" name="Arrow: Right 47">
            <a:extLst>
              <a:ext uri="{FF2B5EF4-FFF2-40B4-BE49-F238E27FC236}">
                <a16:creationId xmlns:a16="http://schemas.microsoft.com/office/drawing/2014/main" id="{E314CF3A-ABA0-CA97-D7AB-ED66B0584BD2}"/>
              </a:ext>
            </a:extLst>
          </p:cNvPr>
          <p:cNvSpPr/>
          <p:nvPr/>
        </p:nvSpPr>
        <p:spPr>
          <a:xfrm rot="15167953">
            <a:off x="10246775" y="6571108"/>
            <a:ext cx="354563" cy="125318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itle 1">
            <a:extLst>
              <a:ext uri="{FF2B5EF4-FFF2-40B4-BE49-F238E27FC236}">
                <a16:creationId xmlns:a16="http://schemas.microsoft.com/office/drawing/2014/main" id="{2D6F7C8B-0FF5-4409-BF14-589E3631E2AD}"/>
              </a:ext>
            </a:extLst>
          </p:cNvPr>
          <p:cNvSpPr txBox="1">
            <a:spLocks/>
          </p:cNvSpPr>
          <p:nvPr/>
        </p:nvSpPr>
        <p:spPr>
          <a:xfrm>
            <a:off x="8980582" y="6264876"/>
            <a:ext cx="7307942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 ENTRY</a:t>
            </a:r>
          </a:p>
        </p:txBody>
      </p:sp>
      <p:sp>
        <p:nvSpPr>
          <p:cNvPr id="50" name="Arrow: Right 49">
            <a:extLst>
              <a:ext uri="{FF2B5EF4-FFF2-40B4-BE49-F238E27FC236}">
                <a16:creationId xmlns:a16="http://schemas.microsoft.com/office/drawing/2014/main" id="{2579F165-510D-F6DA-88EF-85FC6AB1DC76}"/>
              </a:ext>
            </a:extLst>
          </p:cNvPr>
          <p:cNvSpPr/>
          <p:nvPr/>
        </p:nvSpPr>
        <p:spPr>
          <a:xfrm rot="5400000">
            <a:off x="8551439" y="180710"/>
            <a:ext cx="354563" cy="125318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74883DC4-FEE0-4D12-EF8B-AE4440540AEC}"/>
              </a:ext>
            </a:extLst>
          </p:cNvPr>
          <p:cNvSpPr/>
          <p:nvPr/>
        </p:nvSpPr>
        <p:spPr>
          <a:xfrm rot="5400000">
            <a:off x="1783701" y="1219298"/>
            <a:ext cx="354563" cy="125318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3EC7BDBF-81C2-0E05-156E-2848726F5493}"/>
              </a:ext>
            </a:extLst>
          </p:cNvPr>
          <p:cNvSpPr/>
          <p:nvPr/>
        </p:nvSpPr>
        <p:spPr>
          <a:xfrm rot="5400000">
            <a:off x="1958889" y="1219299"/>
            <a:ext cx="354563" cy="125318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A512A2F8-2FB8-7B63-1125-ED2F171E4005}"/>
              </a:ext>
            </a:extLst>
          </p:cNvPr>
          <p:cNvSpPr/>
          <p:nvPr/>
        </p:nvSpPr>
        <p:spPr>
          <a:xfrm rot="16200000">
            <a:off x="2007947" y="4223763"/>
            <a:ext cx="235012" cy="61479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89161924-5782-0494-9FF4-22D907185A9E}"/>
              </a:ext>
            </a:extLst>
          </p:cNvPr>
          <p:cNvSpPr/>
          <p:nvPr/>
        </p:nvSpPr>
        <p:spPr>
          <a:xfrm rot="5400000">
            <a:off x="1882370" y="5752101"/>
            <a:ext cx="235012" cy="61479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7CD47C7-8EF0-CCA5-5361-77A2C3366AD4}"/>
              </a:ext>
            </a:extLst>
          </p:cNvPr>
          <p:cNvSpPr txBox="1">
            <a:spLocks/>
          </p:cNvSpPr>
          <p:nvPr/>
        </p:nvSpPr>
        <p:spPr>
          <a:xfrm rot="1415641">
            <a:off x="8292560" y="5428095"/>
            <a:ext cx="2871279" cy="375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 </a:t>
            </a:r>
          </a:p>
          <a:p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PARKING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762EDD7-715B-F660-C891-C43EC55F6EDE}"/>
              </a:ext>
            </a:extLst>
          </p:cNvPr>
          <p:cNvSpPr txBox="1">
            <a:spLocks/>
          </p:cNvSpPr>
          <p:nvPr/>
        </p:nvSpPr>
        <p:spPr>
          <a:xfrm>
            <a:off x="10126615" y="3160213"/>
            <a:ext cx="2871279" cy="375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1CBB1858-CF09-1E57-442C-36BEF2FC2805}"/>
              </a:ext>
            </a:extLst>
          </p:cNvPr>
          <p:cNvSpPr txBox="1">
            <a:spLocks/>
          </p:cNvSpPr>
          <p:nvPr/>
        </p:nvSpPr>
        <p:spPr>
          <a:xfrm>
            <a:off x="9667739" y="4613495"/>
            <a:ext cx="2823303" cy="375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" b="1" dirty="0">
                <a:latin typeface="Arial" panose="020B0604020202020204" pitchFamily="34" charset="0"/>
                <a:cs typeface="Arial" panose="020B0604020202020204" pitchFamily="34" charset="0"/>
              </a:rPr>
              <a:t>COURTYARD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B136B98E-5A46-788D-CA56-6DFE2CACB40D}"/>
              </a:ext>
            </a:extLst>
          </p:cNvPr>
          <p:cNvSpPr txBox="1">
            <a:spLocks/>
          </p:cNvSpPr>
          <p:nvPr/>
        </p:nvSpPr>
        <p:spPr>
          <a:xfrm>
            <a:off x="8433879" y="4340559"/>
            <a:ext cx="1681985" cy="375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BUCKINGHAM </a:t>
            </a:r>
          </a:p>
          <a:p>
            <a:pPr algn="ctr"/>
            <a:r>
              <a:rPr lang="en-US" sz="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ELEMENTARY SCHOOL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404D013A-206B-A536-6347-3CD52C853D92}"/>
              </a:ext>
            </a:extLst>
          </p:cNvPr>
          <p:cNvSpPr txBox="1">
            <a:spLocks/>
          </p:cNvSpPr>
          <p:nvPr/>
        </p:nvSpPr>
        <p:spPr>
          <a:xfrm>
            <a:off x="2965451" y="4869181"/>
            <a:ext cx="2871279" cy="375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FIELDS</a:t>
            </a:r>
          </a:p>
        </p:txBody>
      </p:sp>
    </p:spTree>
    <p:extLst>
      <p:ext uri="{BB962C8B-B14F-4D97-AF65-F5344CB8AC3E}">
        <p14:creationId xmlns:p14="http://schemas.microsoft.com/office/powerpoint/2010/main" val="473074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1" grpId="0" animBg="1"/>
      <p:bldP spid="14" grpId="0" animBg="1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B3923-064B-5088-DD1F-374421010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75C6EC5A-8E21-68AD-2522-86F4638BE0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02" r="31704"/>
          <a:stretch>
            <a:fillRect/>
          </a:stretch>
        </p:blipFill>
        <p:spPr>
          <a:xfrm>
            <a:off x="7556193" y="-617771"/>
            <a:ext cx="3419786" cy="8024506"/>
          </a:xfrm>
          <a:prstGeom prst="rect">
            <a:avLst/>
          </a:prstGeom>
        </p:spPr>
      </p:pic>
      <p:sp>
        <p:nvSpPr>
          <p:cNvPr id="34" name="Title 1">
            <a:extLst>
              <a:ext uri="{FF2B5EF4-FFF2-40B4-BE49-F238E27FC236}">
                <a16:creationId xmlns:a16="http://schemas.microsoft.com/office/drawing/2014/main" id="{7B59BF5B-0C5E-71AB-3DD1-BDCCAF4E09FE}"/>
              </a:ext>
            </a:extLst>
          </p:cNvPr>
          <p:cNvSpPr txBox="1">
            <a:spLocks/>
          </p:cNvSpPr>
          <p:nvPr/>
        </p:nvSpPr>
        <p:spPr>
          <a:xfrm rot="21203046">
            <a:off x="8881147" y="-587368"/>
            <a:ext cx="7307942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  STREET</a:t>
            </a:r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5167890A-CE6C-469B-7370-703A84F2BF81}"/>
              </a:ext>
            </a:extLst>
          </p:cNvPr>
          <p:cNvSpPr txBox="1">
            <a:spLocks/>
          </p:cNvSpPr>
          <p:nvPr/>
        </p:nvSpPr>
        <p:spPr>
          <a:xfrm rot="15862080">
            <a:off x="3881954" y="1824397"/>
            <a:ext cx="7307942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BUCKINGHAM RD.</a:t>
            </a: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806028E3-499F-C8AA-9757-88321DC3D14E}"/>
              </a:ext>
            </a:extLst>
          </p:cNvPr>
          <p:cNvSpPr txBox="1">
            <a:spLocks/>
          </p:cNvSpPr>
          <p:nvPr/>
        </p:nvSpPr>
        <p:spPr>
          <a:xfrm rot="20811818">
            <a:off x="10494792" y="5958806"/>
            <a:ext cx="2211552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 STREET</a:t>
            </a:r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36F1EEF3-731D-4207-7DCC-4AA9608B6B92}"/>
              </a:ext>
            </a:extLst>
          </p:cNvPr>
          <p:cNvSpPr txBox="1">
            <a:spLocks/>
          </p:cNvSpPr>
          <p:nvPr/>
        </p:nvSpPr>
        <p:spPr>
          <a:xfrm rot="1415641">
            <a:off x="8292560" y="5428095"/>
            <a:ext cx="2871279" cy="375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 </a:t>
            </a:r>
          </a:p>
          <a:p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PARKING</a:t>
            </a: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B43DEAE2-F864-4E5B-FA0A-C798B2E3414E}"/>
              </a:ext>
            </a:extLst>
          </p:cNvPr>
          <p:cNvSpPr txBox="1">
            <a:spLocks/>
          </p:cNvSpPr>
          <p:nvPr/>
        </p:nvSpPr>
        <p:spPr>
          <a:xfrm>
            <a:off x="10126615" y="3160213"/>
            <a:ext cx="2871279" cy="375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A03A449E-A605-D7DE-41DF-29F0EF44FB56}"/>
              </a:ext>
            </a:extLst>
          </p:cNvPr>
          <p:cNvSpPr txBox="1">
            <a:spLocks/>
          </p:cNvSpPr>
          <p:nvPr/>
        </p:nvSpPr>
        <p:spPr>
          <a:xfrm>
            <a:off x="9667739" y="4613495"/>
            <a:ext cx="2823303" cy="375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" b="1" dirty="0">
                <a:latin typeface="Arial" panose="020B0604020202020204" pitchFamily="34" charset="0"/>
                <a:cs typeface="Arial" panose="020B0604020202020204" pitchFamily="34" charset="0"/>
              </a:rPr>
              <a:t>COURTYARD</a:t>
            </a:r>
          </a:p>
        </p:txBody>
      </p:sp>
      <p:sp>
        <p:nvSpPr>
          <p:cNvPr id="47" name="Title 1">
            <a:extLst>
              <a:ext uri="{FF2B5EF4-FFF2-40B4-BE49-F238E27FC236}">
                <a16:creationId xmlns:a16="http://schemas.microsoft.com/office/drawing/2014/main" id="{72F52529-AC28-C4A5-B6DA-FB6D87E51DBE}"/>
              </a:ext>
            </a:extLst>
          </p:cNvPr>
          <p:cNvSpPr txBox="1">
            <a:spLocks/>
          </p:cNvSpPr>
          <p:nvPr/>
        </p:nvSpPr>
        <p:spPr>
          <a:xfrm>
            <a:off x="8433879" y="4340559"/>
            <a:ext cx="1681985" cy="375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BUCKINGHAM </a:t>
            </a:r>
          </a:p>
          <a:p>
            <a:pPr algn="ctr"/>
            <a:r>
              <a:rPr lang="en-US" sz="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ELEMENTARY SCHOOL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A3C44AF-C0AE-F9B4-82C5-885DBEE853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91" t="37871" r="31404" b="39514"/>
          <a:stretch>
            <a:fillRect/>
          </a:stretch>
        </p:blipFill>
        <p:spPr>
          <a:xfrm>
            <a:off x="794104" y="906916"/>
            <a:ext cx="4589814" cy="5698020"/>
          </a:xfrm>
          <a:prstGeom prst="ellipse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113851-A12C-7896-F534-36EE4F85C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858" y="0"/>
            <a:ext cx="10515600" cy="906916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SITE PLAN</a:t>
            </a:r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6B43FC41-F1F3-2320-CF31-31EF92C77159}"/>
              </a:ext>
            </a:extLst>
          </p:cNvPr>
          <p:cNvSpPr/>
          <p:nvPr/>
        </p:nvSpPr>
        <p:spPr>
          <a:xfrm rot="5400000">
            <a:off x="9232403" y="4026400"/>
            <a:ext cx="199239" cy="102996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47AB1DF6-A795-0E9A-C436-D7BC894A6656}"/>
              </a:ext>
            </a:extLst>
          </p:cNvPr>
          <p:cNvSpPr/>
          <p:nvPr/>
        </p:nvSpPr>
        <p:spPr>
          <a:xfrm rot="18446967">
            <a:off x="9163780" y="4979958"/>
            <a:ext cx="181942" cy="8709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diagram of a building&#10;&#10;AI-generated content may be incorrect.">
            <a:extLst>
              <a:ext uri="{FF2B5EF4-FFF2-40B4-BE49-F238E27FC236}">
                <a16:creationId xmlns:a16="http://schemas.microsoft.com/office/drawing/2014/main" id="{1585CC03-9C95-106B-9AC6-2279F94221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69"/>
          <a:stretch/>
        </p:blipFill>
        <p:spPr>
          <a:xfrm>
            <a:off x="11092091" y="4033874"/>
            <a:ext cx="576024" cy="1329758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E850D78A-E56F-5F72-E231-174FE920810E}"/>
              </a:ext>
            </a:extLst>
          </p:cNvPr>
          <p:cNvSpPr/>
          <p:nvPr/>
        </p:nvSpPr>
        <p:spPr>
          <a:xfrm>
            <a:off x="9759450" y="2616200"/>
            <a:ext cx="1010150" cy="1482406"/>
          </a:xfrm>
          <a:prstGeom prst="ellipse">
            <a:avLst/>
          </a:prstGeom>
          <a:noFill/>
          <a:ln w="19050" cap="flat" cmpd="sng" algn="ctr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2D107B8-90E6-43B7-7134-FC7045849689}"/>
              </a:ext>
            </a:extLst>
          </p:cNvPr>
          <p:cNvSpPr/>
          <p:nvPr/>
        </p:nvSpPr>
        <p:spPr>
          <a:xfrm>
            <a:off x="794104" y="906916"/>
            <a:ext cx="4578248" cy="5691248"/>
          </a:xfrm>
          <a:prstGeom prst="ellipse">
            <a:avLst/>
          </a:prstGeom>
          <a:noFill/>
          <a:ln w="19050" cap="flat" cmpd="sng" algn="ctr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6909100-BE58-B6D6-0454-1A77308E8530}"/>
              </a:ext>
            </a:extLst>
          </p:cNvPr>
          <p:cNvCxnSpPr>
            <a:cxnSpLocks/>
            <a:stCxn id="12" idx="0"/>
          </p:cNvCxnSpPr>
          <p:nvPr/>
        </p:nvCxnSpPr>
        <p:spPr>
          <a:xfrm flipH="1" flipV="1">
            <a:off x="3275449" y="886417"/>
            <a:ext cx="6989076" cy="1729783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AB752C6-AC63-60B7-BF05-4706771DAA86}"/>
              </a:ext>
            </a:extLst>
          </p:cNvPr>
          <p:cNvCxnSpPr>
            <a:cxnSpLocks/>
            <a:stCxn id="12" idx="4"/>
          </p:cNvCxnSpPr>
          <p:nvPr/>
        </p:nvCxnSpPr>
        <p:spPr>
          <a:xfrm flipH="1">
            <a:off x="3879185" y="4098606"/>
            <a:ext cx="6385340" cy="2347278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2B86E019-19DB-AC64-674F-AB1730F5FC82}"/>
              </a:ext>
            </a:extLst>
          </p:cNvPr>
          <p:cNvSpPr/>
          <p:nvPr/>
        </p:nvSpPr>
        <p:spPr>
          <a:xfrm rot="15167953">
            <a:off x="10246775" y="6571108"/>
            <a:ext cx="354563" cy="125318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359DF227-26ED-3030-4212-65FBA7F7FA34}"/>
              </a:ext>
            </a:extLst>
          </p:cNvPr>
          <p:cNvSpPr txBox="1">
            <a:spLocks/>
          </p:cNvSpPr>
          <p:nvPr/>
        </p:nvSpPr>
        <p:spPr>
          <a:xfrm>
            <a:off x="8980582" y="6264876"/>
            <a:ext cx="7307942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 ENTRY</a:t>
            </a:r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D4DB8C17-5469-C33A-7AE2-5A7A247FACCB}"/>
              </a:ext>
            </a:extLst>
          </p:cNvPr>
          <p:cNvSpPr/>
          <p:nvPr/>
        </p:nvSpPr>
        <p:spPr>
          <a:xfrm rot="5400000">
            <a:off x="8551439" y="180710"/>
            <a:ext cx="354563" cy="125318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EFA6BE7-167F-8BCA-9151-F39F514ECA66}"/>
              </a:ext>
            </a:extLst>
          </p:cNvPr>
          <p:cNvSpPr txBox="1">
            <a:spLocks/>
          </p:cNvSpPr>
          <p:nvPr/>
        </p:nvSpPr>
        <p:spPr>
          <a:xfrm>
            <a:off x="2644199" y="2422181"/>
            <a:ext cx="2871279" cy="375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PLAYGROUND</a:t>
            </a:r>
          </a:p>
        </p:txBody>
      </p:sp>
    </p:spTree>
    <p:extLst>
      <p:ext uri="{BB962C8B-B14F-4D97-AF65-F5344CB8AC3E}">
        <p14:creationId xmlns:p14="http://schemas.microsoft.com/office/powerpoint/2010/main" val="278194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03118-7A8D-65EE-72B4-58F009549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>
            <a:extLst>
              <a:ext uri="{FF2B5EF4-FFF2-40B4-BE49-F238E27FC236}">
                <a16:creationId xmlns:a16="http://schemas.microsoft.com/office/drawing/2014/main" id="{CD85683F-6A38-EF3F-2806-A7AE559F0B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02" r="31704"/>
          <a:stretch>
            <a:fillRect/>
          </a:stretch>
        </p:blipFill>
        <p:spPr>
          <a:xfrm>
            <a:off x="7556193" y="-617771"/>
            <a:ext cx="3419786" cy="802450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9C21845-F13D-22A0-B861-BAB21C1480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95" t="64286" r="29841" b="8501"/>
          <a:stretch>
            <a:fillRect/>
          </a:stretch>
        </p:blipFill>
        <p:spPr>
          <a:xfrm>
            <a:off x="794104" y="906916"/>
            <a:ext cx="4592405" cy="5695738"/>
          </a:xfrm>
          <a:prstGeom prst="ellipse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9C902A-FA7C-47AB-3921-3B58DC79D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858" y="0"/>
            <a:ext cx="10515600" cy="906916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SITE PLAN</a:t>
            </a:r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F3F588CD-AAC6-992D-CE83-A72CE41E7A14}"/>
              </a:ext>
            </a:extLst>
          </p:cNvPr>
          <p:cNvSpPr/>
          <p:nvPr/>
        </p:nvSpPr>
        <p:spPr>
          <a:xfrm rot="5400000">
            <a:off x="9232403" y="4026400"/>
            <a:ext cx="199239" cy="102996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ABF2B347-106E-C18E-EE46-2E31A8FAA32A}"/>
              </a:ext>
            </a:extLst>
          </p:cNvPr>
          <p:cNvSpPr/>
          <p:nvPr/>
        </p:nvSpPr>
        <p:spPr>
          <a:xfrm rot="18446967">
            <a:off x="9163780" y="4979958"/>
            <a:ext cx="181942" cy="8709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diagram of a building&#10;&#10;AI-generated content may be incorrect.">
            <a:extLst>
              <a:ext uri="{FF2B5EF4-FFF2-40B4-BE49-F238E27FC236}">
                <a16:creationId xmlns:a16="http://schemas.microsoft.com/office/drawing/2014/main" id="{876074FD-8AA2-32AB-DD54-41EAEB731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69"/>
          <a:stretch/>
        </p:blipFill>
        <p:spPr>
          <a:xfrm>
            <a:off x="11092091" y="4033874"/>
            <a:ext cx="576024" cy="1329758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6B07748D-49DE-922A-383B-FA58D8B79F0C}"/>
              </a:ext>
            </a:extLst>
          </p:cNvPr>
          <p:cNvSpPr/>
          <p:nvPr/>
        </p:nvSpPr>
        <p:spPr>
          <a:xfrm>
            <a:off x="9762998" y="4704052"/>
            <a:ext cx="1065181" cy="1741833"/>
          </a:xfrm>
          <a:prstGeom prst="ellipse">
            <a:avLst/>
          </a:prstGeom>
          <a:noFill/>
          <a:ln w="19050" cap="flat" cmpd="sng" algn="ctr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659C7A7-24B9-D6F1-406E-257A5EC6D89C}"/>
              </a:ext>
            </a:extLst>
          </p:cNvPr>
          <p:cNvSpPr/>
          <p:nvPr/>
        </p:nvSpPr>
        <p:spPr>
          <a:xfrm>
            <a:off x="794104" y="906916"/>
            <a:ext cx="4578248" cy="5691248"/>
          </a:xfrm>
          <a:prstGeom prst="ellipse">
            <a:avLst/>
          </a:prstGeom>
          <a:noFill/>
          <a:ln w="19050" cap="flat" cmpd="sng" algn="ctr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0A188BB-088D-25DE-8D08-8868B113A66A}"/>
              </a:ext>
            </a:extLst>
          </p:cNvPr>
          <p:cNvCxnSpPr>
            <a:cxnSpLocks/>
            <a:stCxn id="12" idx="0"/>
          </p:cNvCxnSpPr>
          <p:nvPr/>
        </p:nvCxnSpPr>
        <p:spPr>
          <a:xfrm flipH="1" flipV="1">
            <a:off x="4248150" y="1277203"/>
            <a:ext cx="6047439" cy="3426849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92FC26B-4164-47E8-3F08-DC1972AA4F9E}"/>
              </a:ext>
            </a:extLst>
          </p:cNvPr>
          <p:cNvCxnSpPr>
            <a:cxnSpLocks/>
            <a:stCxn id="12" idx="4"/>
          </p:cNvCxnSpPr>
          <p:nvPr/>
        </p:nvCxnSpPr>
        <p:spPr>
          <a:xfrm flipH="1">
            <a:off x="3260731" y="6445885"/>
            <a:ext cx="7034858" cy="152279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050F208E-64F3-7ACC-E4B9-E0622DE8557A}"/>
              </a:ext>
            </a:extLst>
          </p:cNvPr>
          <p:cNvSpPr/>
          <p:nvPr/>
        </p:nvSpPr>
        <p:spPr>
          <a:xfrm rot="15167953">
            <a:off x="10246775" y="6571108"/>
            <a:ext cx="354563" cy="125318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81C02426-1CD6-3076-CE2A-CC9C852A5867}"/>
              </a:ext>
            </a:extLst>
          </p:cNvPr>
          <p:cNvSpPr txBox="1">
            <a:spLocks/>
          </p:cNvSpPr>
          <p:nvPr/>
        </p:nvSpPr>
        <p:spPr>
          <a:xfrm>
            <a:off x="8980582" y="6264876"/>
            <a:ext cx="7307942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 ENTRY</a:t>
            </a:r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D753FCFA-44E2-7EA8-B3A1-5392ADB782F6}"/>
              </a:ext>
            </a:extLst>
          </p:cNvPr>
          <p:cNvSpPr/>
          <p:nvPr/>
        </p:nvSpPr>
        <p:spPr>
          <a:xfrm rot="5400000">
            <a:off x="8551439" y="180710"/>
            <a:ext cx="354563" cy="125318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F7B2AFF-4A49-B821-E988-71F0A66B748B}"/>
              </a:ext>
            </a:extLst>
          </p:cNvPr>
          <p:cNvSpPr txBox="1">
            <a:spLocks/>
          </p:cNvSpPr>
          <p:nvPr/>
        </p:nvSpPr>
        <p:spPr>
          <a:xfrm>
            <a:off x="3485296" y="4919696"/>
            <a:ext cx="248194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BELL </a:t>
            </a: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TOWER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A1BBF8F-A7B8-035F-6CA1-A8C372195700}"/>
              </a:ext>
            </a:extLst>
          </p:cNvPr>
          <p:cNvSpPr txBox="1">
            <a:spLocks/>
          </p:cNvSpPr>
          <p:nvPr/>
        </p:nvSpPr>
        <p:spPr>
          <a:xfrm>
            <a:off x="2512635" y="3241117"/>
            <a:ext cx="1181276" cy="3757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TERRACED LAWN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5D91115D-DE9E-78AA-F2AC-68DFBFD099D3}"/>
              </a:ext>
            </a:extLst>
          </p:cNvPr>
          <p:cNvSpPr/>
          <p:nvPr/>
        </p:nvSpPr>
        <p:spPr>
          <a:xfrm rot="15167953">
            <a:off x="3195732" y="6194773"/>
            <a:ext cx="354563" cy="125318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AA2B1A8A-88A7-B935-4969-C5C3F3D6A235}"/>
              </a:ext>
            </a:extLst>
          </p:cNvPr>
          <p:cNvSpPr txBox="1">
            <a:spLocks/>
          </p:cNvSpPr>
          <p:nvPr/>
        </p:nvSpPr>
        <p:spPr>
          <a:xfrm rot="21203046">
            <a:off x="8881147" y="-587368"/>
            <a:ext cx="7307942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  STREET</a:t>
            </a: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D7720658-DD50-2D23-6E8F-9F00B9CB538A}"/>
              </a:ext>
            </a:extLst>
          </p:cNvPr>
          <p:cNvSpPr txBox="1">
            <a:spLocks/>
          </p:cNvSpPr>
          <p:nvPr/>
        </p:nvSpPr>
        <p:spPr>
          <a:xfrm rot="15862080">
            <a:off x="3881954" y="1824397"/>
            <a:ext cx="7307942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BUCKINGHAM RD.</a:t>
            </a:r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0B05562D-1A0B-A4F6-F892-C3F038E56892}"/>
              </a:ext>
            </a:extLst>
          </p:cNvPr>
          <p:cNvSpPr txBox="1">
            <a:spLocks/>
          </p:cNvSpPr>
          <p:nvPr/>
        </p:nvSpPr>
        <p:spPr>
          <a:xfrm rot="20811818">
            <a:off x="10494792" y="5958806"/>
            <a:ext cx="2211552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 STREET</a:t>
            </a: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3B44DD4A-B6B7-E11C-0B3B-F25B17E70260}"/>
              </a:ext>
            </a:extLst>
          </p:cNvPr>
          <p:cNvSpPr txBox="1">
            <a:spLocks/>
          </p:cNvSpPr>
          <p:nvPr/>
        </p:nvSpPr>
        <p:spPr>
          <a:xfrm rot="1415641">
            <a:off x="8292560" y="5428095"/>
            <a:ext cx="2871279" cy="375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 </a:t>
            </a:r>
          </a:p>
          <a:p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PARKING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7352B894-7D4D-438F-028E-6B97B5BC1904}"/>
              </a:ext>
            </a:extLst>
          </p:cNvPr>
          <p:cNvSpPr txBox="1">
            <a:spLocks/>
          </p:cNvSpPr>
          <p:nvPr/>
        </p:nvSpPr>
        <p:spPr>
          <a:xfrm>
            <a:off x="10126615" y="3160213"/>
            <a:ext cx="2871279" cy="375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</a:t>
            </a:r>
          </a:p>
        </p:txBody>
      </p:sp>
      <p:sp>
        <p:nvSpPr>
          <p:cNvPr id="47" name="Title 1">
            <a:extLst>
              <a:ext uri="{FF2B5EF4-FFF2-40B4-BE49-F238E27FC236}">
                <a16:creationId xmlns:a16="http://schemas.microsoft.com/office/drawing/2014/main" id="{5C799280-277A-6A9D-205C-A42FBE94F9F9}"/>
              </a:ext>
            </a:extLst>
          </p:cNvPr>
          <p:cNvSpPr txBox="1">
            <a:spLocks/>
          </p:cNvSpPr>
          <p:nvPr/>
        </p:nvSpPr>
        <p:spPr>
          <a:xfrm>
            <a:off x="9667739" y="4613495"/>
            <a:ext cx="2823303" cy="375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" b="1" dirty="0">
                <a:latin typeface="Arial" panose="020B0604020202020204" pitchFamily="34" charset="0"/>
                <a:cs typeface="Arial" panose="020B0604020202020204" pitchFamily="34" charset="0"/>
              </a:rPr>
              <a:t>COURTYARD</a:t>
            </a:r>
          </a:p>
        </p:txBody>
      </p:sp>
      <p:sp>
        <p:nvSpPr>
          <p:cNvPr id="49" name="Title 1">
            <a:extLst>
              <a:ext uri="{FF2B5EF4-FFF2-40B4-BE49-F238E27FC236}">
                <a16:creationId xmlns:a16="http://schemas.microsoft.com/office/drawing/2014/main" id="{8AC0674C-B6CD-17D9-AE58-1B7DAF271F83}"/>
              </a:ext>
            </a:extLst>
          </p:cNvPr>
          <p:cNvSpPr txBox="1">
            <a:spLocks/>
          </p:cNvSpPr>
          <p:nvPr/>
        </p:nvSpPr>
        <p:spPr>
          <a:xfrm>
            <a:off x="8433879" y="4340559"/>
            <a:ext cx="1681985" cy="375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BUCKINGHAM </a:t>
            </a:r>
          </a:p>
          <a:p>
            <a:pPr algn="ctr"/>
            <a:r>
              <a:rPr lang="en-US" sz="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ELEMENTARY SCHOOL</a:t>
            </a:r>
          </a:p>
        </p:txBody>
      </p:sp>
    </p:spTree>
    <p:extLst>
      <p:ext uri="{BB962C8B-B14F-4D97-AF65-F5344CB8AC3E}">
        <p14:creationId xmlns:p14="http://schemas.microsoft.com/office/powerpoint/2010/main" val="2153516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6" grpId="0"/>
      <p:bldP spid="5" grpId="0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5069FB-C1A5-87C7-BED0-1FC94D20D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 descr="A diagram of a storm water management project&#10;&#10;AI-generated content may be incorrect.">
            <a:extLst>
              <a:ext uri="{FF2B5EF4-FFF2-40B4-BE49-F238E27FC236}">
                <a16:creationId xmlns:a16="http://schemas.microsoft.com/office/drawing/2014/main" id="{A634C201-BD60-20B7-4F54-731AA6C21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215" y="0"/>
            <a:ext cx="110175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074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p of a building&#10;&#10;AI-generated content may be incorrect.">
            <a:extLst>
              <a:ext uri="{FF2B5EF4-FFF2-40B4-BE49-F238E27FC236}">
                <a16:creationId xmlns:a16="http://schemas.microsoft.com/office/drawing/2014/main" id="{04E7FC5D-724C-7CDA-3CFA-053E7BC14D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0"/>
            <a:ext cx="9601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7655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B65BE-39FC-5885-FA1E-7F7CEA2CA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94FFFBD-5DD3-C902-9AC5-2AF52F0AD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A diagram of a storm water management system&#10;&#10;AI-generated content may be incorrect.">
            <a:extLst>
              <a:ext uri="{FF2B5EF4-FFF2-40B4-BE49-F238E27FC236}">
                <a16:creationId xmlns:a16="http://schemas.microsoft.com/office/drawing/2014/main" id="{3A5CB103-FC12-D97F-56A7-E3877D88EC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215" y="0"/>
            <a:ext cx="110175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9870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FADB2-B4D3-4766-DFF1-ACD3B091F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6B599B-F825-EB86-217E-3D5EBEBCDF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0"/>
            <a:ext cx="9601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7122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of a bar chart&#10;&#10;AI-generated content may be incorrect.">
            <a:extLst>
              <a:ext uri="{FF2B5EF4-FFF2-40B4-BE49-F238E27FC236}">
                <a16:creationId xmlns:a16="http://schemas.microsoft.com/office/drawing/2014/main" id="{1F425405-DDA5-7897-1188-6C5353406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471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839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of a bar chart&#10;&#10;AI-generated content may be incorrect.">
            <a:extLst>
              <a:ext uri="{FF2B5EF4-FFF2-40B4-BE49-F238E27FC236}">
                <a16:creationId xmlns:a16="http://schemas.microsoft.com/office/drawing/2014/main" id="{05C7AB41-59BE-160D-9D70-533DCD5E48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471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0784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F18D81D-085B-A15E-ABFC-89B9CF95B6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708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A0DA15E-518D-2C6E-D7B0-1CF3BA100048}"/>
              </a:ext>
            </a:extLst>
          </p:cNvPr>
          <p:cNvSpPr/>
          <p:nvPr/>
        </p:nvSpPr>
        <p:spPr>
          <a:xfrm>
            <a:off x="-74432" y="0"/>
            <a:ext cx="8814392" cy="6858000"/>
          </a:xfrm>
          <a:prstGeom prst="rect">
            <a:avLst/>
          </a:prstGeom>
          <a:gradFill flip="none" rotWithShape="1">
            <a:gsLst>
              <a:gs pos="6000">
                <a:schemeClr val="bg1"/>
              </a:gs>
              <a:gs pos="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28BABD-5C74-684A-D6D9-E5223D536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858" y="0"/>
            <a:ext cx="10515600" cy="906916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67D3040-0039-005F-417C-C11945331297}"/>
              </a:ext>
            </a:extLst>
          </p:cNvPr>
          <p:cNvSpPr txBox="1">
            <a:spLocks/>
          </p:cNvSpPr>
          <p:nvPr/>
        </p:nvSpPr>
        <p:spPr>
          <a:xfrm>
            <a:off x="401864" y="1149236"/>
            <a:ext cx="10995141" cy="4567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600" dirty="0">
                <a:latin typeface="Arial"/>
                <a:cs typeface="Arial"/>
              </a:rPr>
              <a:t>Project Schedule</a:t>
            </a:r>
          </a:p>
          <a:p>
            <a:endParaRPr lang="en-US" sz="3600" dirty="0">
              <a:latin typeface="Arial"/>
              <a:cs typeface="Arial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600" dirty="0">
                <a:latin typeface="Arial"/>
                <a:cs typeface="Arial"/>
              </a:rPr>
              <a:t>Planning Process Overview</a:t>
            </a:r>
          </a:p>
          <a:p>
            <a:endParaRPr lang="en-US" sz="3600" dirty="0">
              <a:latin typeface="Arial"/>
              <a:cs typeface="Arial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600" dirty="0">
                <a:latin typeface="Arial"/>
                <a:cs typeface="Arial"/>
              </a:rPr>
              <a:t>Site &amp; Floor Plan Review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endParaRPr lang="en-US" sz="3600" dirty="0">
              <a:latin typeface="Arial"/>
              <a:cs typeface="Arial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600" dirty="0">
                <a:latin typeface="Arial"/>
                <a:cs typeface="Arial"/>
              </a:rPr>
              <a:t>Renderings &amp; Exterior Animation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endParaRPr lang="en-US" sz="3600" dirty="0">
              <a:latin typeface="Arial"/>
              <a:cs typeface="Arial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600" dirty="0">
                <a:latin typeface="Arial"/>
                <a:cs typeface="Arial"/>
              </a:rPr>
              <a:t>Introduce Construction Manager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green and white logo with a bear head&#10;&#10;AI-generated content may be incorrect.">
            <a:extLst>
              <a:ext uri="{FF2B5EF4-FFF2-40B4-BE49-F238E27FC236}">
                <a16:creationId xmlns:a16="http://schemas.microsoft.com/office/drawing/2014/main" id="{0418A5C1-EF99-3DC9-820C-6666314A10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26" r="24630"/>
          <a:stretch>
            <a:fillRect/>
          </a:stretch>
        </p:blipFill>
        <p:spPr>
          <a:xfrm>
            <a:off x="8961120" y="0"/>
            <a:ext cx="34594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8505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CBBC0E0-0A69-84B1-4E33-3F6527B291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2340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F739F94-7CDD-3BF3-6573-D3A4719C3D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7335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A0B0C1-C6A9-016A-25BF-A28D29CC8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0"/>
            <a:ext cx="96012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10EEE72-B8AD-4F85-04F0-C8FD95288575}"/>
              </a:ext>
            </a:extLst>
          </p:cNvPr>
          <p:cNvSpPr/>
          <p:nvPr/>
        </p:nvSpPr>
        <p:spPr>
          <a:xfrm>
            <a:off x="2646522" y="241692"/>
            <a:ext cx="4080562" cy="805638"/>
          </a:xfrm>
          <a:prstGeom prst="roundRect">
            <a:avLst/>
          </a:prstGeom>
          <a:solidFill>
            <a:srgbClr val="FFC1C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cap="all" dirty="0">
                <a:solidFill>
                  <a:srgbClr val="C00000"/>
                </a:solidFill>
              </a:rPr>
              <a:t>65 cars queued on site</a:t>
            </a:r>
            <a:br>
              <a:rPr lang="en-US" cap="all" dirty="0">
                <a:solidFill>
                  <a:srgbClr val="C00000"/>
                </a:solidFill>
              </a:rPr>
            </a:br>
            <a:r>
              <a:rPr lang="en-US" cap="all" dirty="0">
                <a:solidFill>
                  <a:srgbClr val="C00000"/>
                </a:solidFill>
              </a:rPr>
              <a:t>10 cars queued on s. main street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0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82AC53C-5057-A0CF-08C2-6A10246F9D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0"/>
            <a:ext cx="96012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B503117-A1DB-778E-B4B1-B6C359704A19}"/>
              </a:ext>
            </a:extLst>
          </p:cNvPr>
          <p:cNvSpPr/>
          <p:nvPr/>
        </p:nvSpPr>
        <p:spPr>
          <a:xfrm>
            <a:off x="5232622" y="253776"/>
            <a:ext cx="3705939" cy="914400"/>
          </a:xfrm>
          <a:prstGeom prst="roundRect">
            <a:avLst/>
          </a:prstGeom>
          <a:solidFill>
            <a:srgbClr val="B1E59F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cap="all" dirty="0">
                <a:solidFill>
                  <a:schemeClr val="tx1"/>
                </a:solidFill>
              </a:rPr>
              <a:t>105 space proposed queue</a:t>
            </a:r>
            <a:br>
              <a:rPr lang="en-US" cap="all" dirty="0">
                <a:solidFill>
                  <a:schemeClr val="tx1"/>
                </a:solidFill>
              </a:rPr>
            </a:br>
            <a:r>
              <a:rPr lang="en-US" cap="all" dirty="0">
                <a:solidFill>
                  <a:schemeClr val="tx1"/>
                </a:solidFill>
              </a:rPr>
              <a:t>= 61.5% increase in storage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9259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712F1-250A-E440-059B-31E922FB7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print of a building&#10;&#10;AI-generated content may be incorrect.">
            <a:extLst>
              <a:ext uri="{FF2B5EF4-FFF2-40B4-BE49-F238E27FC236}">
                <a16:creationId xmlns:a16="http://schemas.microsoft.com/office/drawing/2014/main" id="{3FC99EB7-94C3-5013-9B2E-E72174F64C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441" y="752695"/>
            <a:ext cx="1705371" cy="4503316"/>
          </a:xfrm>
          <a:prstGeom prst="rect">
            <a:avLst/>
          </a:prstGeom>
        </p:spPr>
      </p:pic>
      <p:pic>
        <p:nvPicPr>
          <p:cNvPr id="7" name="Picture 6" descr="A blueprint of a building&#10;&#10;AI-generated content may be incorrect.">
            <a:extLst>
              <a:ext uri="{FF2B5EF4-FFF2-40B4-BE49-F238E27FC236}">
                <a16:creationId xmlns:a16="http://schemas.microsoft.com/office/drawing/2014/main" id="{943E739E-2CD0-8530-DE5E-9CC10AEB85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45" y="658593"/>
            <a:ext cx="7137318" cy="564086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069FBE5-DC73-7FB3-C79A-352251D38E44}"/>
              </a:ext>
            </a:extLst>
          </p:cNvPr>
          <p:cNvSpPr txBox="1">
            <a:spLocks/>
          </p:cNvSpPr>
          <p:nvPr/>
        </p:nvSpPr>
        <p:spPr>
          <a:xfrm>
            <a:off x="165247" y="6029600"/>
            <a:ext cx="248194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FLOOR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457536B-9687-54DC-17B7-7C3CC0A424E8}"/>
              </a:ext>
            </a:extLst>
          </p:cNvPr>
          <p:cNvSpPr txBox="1">
            <a:spLocks/>
          </p:cNvSpPr>
          <p:nvPr/>
        </p:nvSpPr>
        <p:spPr>
          <a:xfrm>
            <a:off x="7463099" y="6057952"/>
            <a:ext cx="2986766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FLOOR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8CACA69-C3C3-FF7E-4D9A-1B1F7D33D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858" y="0"/>
            <a:ext cx="10515600" cy="906916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FLOOR PLAN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8800787-5C9C-7B1D-B716-FB91ADB6E2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6691" y="4489115"/>
            <a:ext cx="2662896" cy="1329758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CEAF2E1F-F11C-72B5-26E5-F807A6512D4C}"/>
              </a:ext>
            </a:extLst>
          </p:cNvPr>
          <p:cNvSpPr txBox="1">
            <a:spLocks/>
          </p:cNvSpPr>
          <p:nvPr/>
        </p:nvSpPr>
        <p:spPr>
          <a:xfrm>
            <a:off x="9584186" y="-46019"/>
            <a:ext cx="2986766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LEGEND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F1FB247-F44F-016B-E1F4-B7B243035DE6}"/>
              </a:ext>
            </a:extLst>
          </p:cNvPr>
          <p:cNvSpPr txBox="1">
            <a:spLocks/>
          </p:cNvSpPr>
          <p:nvPr/>
        </p:nvSpPr>
        <p:spPr>
          <a:xfrm>
            <a:off x="9584186" y="4122020"/>
            <a:ext cx="2986766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KEYPLAN</a:t>
            </a: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88B88BC9-E978-D12F-74BE-4723DAC2DF06}"/>
              </a:ext>
            </a:extLst>
          </p:cNvPr>
          <p:cNvSpPr/>
          <p:nvPr/>
        </p:nvSpPr>
        <p:spPr>
          <a:xfrm rot="17550030">
            <a:off x="2210876" y="4546034"/>
            <a:ext cx="261795" cy="125318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AF16FC20-EB7B-6F86-E346-47A0137343BC}"/>
              </a:ext>
            </a:extLst>
          </p:cNvPr>
          <p:cNvSpPr txBox="1">
            <a:spLocks/>
          </p:cNvSpPr>
          <p:nvPr/>
        </p:nvSpPr>
        <p:spPr>
          <a:xfrm>
            <a:off x="1493680" y="4732706"/>
            <a:ext cx="1279626" cy="6882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 ENTRY</a:t>
            </a:r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6AAB8AD9-E4C7-82D9-1EED-6F7639A65C5F}"/>
              </a:ext>
            </a:extLst>
          </p:cNvPr>
          <p:cNvSpPr/>
          <p:nvPr/>
        </p:nvSpPr>
        <p:spPr>
          <a:xfrm rot="5400000">
            <a:off x="2341386" y="1749317"/>
            <a:ext cx="270114" cy="125318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8BCEFAD2-4FE4-2748-7F59-DC21F909DDDD}"/>
              </a:ext>
            </a:extLst>
          </p:cNvPr>
          <p:cNvSpPr txBox="1">
            <a:spLocks/>
          </p:cNvSpPr>
          <p:nvPr/>
        </p:nvSpPr>
        <p:spPr>
          <a:xfrm>
            <a:off x="1784402" y="1038020"/>
            <a:ext cx="7307942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ENTRY</a:t>
            </a:r>
          </a:p>
        </p:txBody>
      </p:sp>
      <p:pic>
        <p:nvPicPr>
          <p:cNvPr id="29" name="Picture 28" descr="A list of information on a white background&#10;&#10;AI-generated content may be incorrect.">
            <a:extLst>
              <a:ext uri="{FF2B5EF4-FFF2-40B4-BE49-F238E27FC236}">
                <a16:creationId xmlns:a16="http://schemas.microsoft.com/office/drawing/2014/main" id="{902ED996-A746-79DB-B47E-814D6FC40E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8460" y="392038"/>
            <a:ext cx="1966978" cy="226965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35CBD3F-E34A-90E0-5B09-8B6FB708E05B}"/>
              </a:ext>
            </a:extLst>
          </p:cNvPr>
          <p:cNvSpPr/>
          <p:nvPr/>
        </p:nvSpPr>
        <p:spPr>
          <a:xfrm>
            <a:off x="2539102" y="1947033"/>
            <a:ext cx="1489435" cy="1262402"/>
          </a:xfrm>
          <a:prstGeom prst="roundRect">
            <a:avLst/>
          </a:prstGeom>
          <a:noFill/>
          <a:ln w="38100">
            <a:solidFill>
              <a:schemeClr val="accent1">
                <a:lumMod val="75000"/>
              </a:schemeClr>
            </a:solidFill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9C24CEE-9FB2-807A-E445-0062AD6D228F}"/>
              </a:ext>
            </a:extLst>
          </p:cNvPr>
          <p:cNvSpPr/>
          <p:nvPr/>
        </p:nvSpPr>
        <p:spPr>
          <a:xfrm>
            <a:off x="5221722" y="3668150"/>
            <a:ext cx="1414060" cy="1413193"/>
          </a:xfrm>
          <a:prstGeom prst="roundRect">
            <a:avLst/>
          </a:prstGeom>
          <a:noFill/>
          <a:ln w="38100"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9FD9E4C-FDCC-8484-3075-657E6437E240}"/>
              </a:ext>
            </a:extLst>
          </p:cNvPr>
          <p:cNvSpPr/>
          <p:nvPr/>
        </p:nvSpPr>
        <p:spPr>
          <a:xfrm>
            <a:off x="2541764" y="3901283"/>
            <a:ext cx="1489435" cy="2292626"/>
          </a:xfrm>
          <a:prstGeom prst="roundRect">
            <a:avLst/>
          </a:prstGeom>
          <a:noFill/>
          <a:ln w="38100"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ED2106B-E415-F67A-2F22-A7B9F66DB1C3}"/>
              </a:ext>
            </a:extLst>
          </p:cNvPr>
          <p:cNvSpPr txBox="1">
            <a:spLocks/>
          </p:cNvSpPr>
          <p:nvPr/>
        </p:nvSpPr>
        <p:spPr>
          <a:xfrm>
            <a:off x="5374341" y="4961567"/>
            <a:ext cx="248194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KINDERGARTEN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7E8DF309-010F-B8C4-B098-B9E2F750F1D8}"/>
              </a:ext>
            </a:extLst>
          </p:cNvPr>
          <p:cNvSpPr txBox="1">
            <a:spLocks/>
          </p:cNvSpPr>
          <p:nvPr/>
        </p:nvSpPr>
        <p:spPr>
          <a:xfrm>
            <a:off x="2875941" y="1546123"/>
            <a:ext cx="248194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ADMIN. / HEALTH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830672D4-06D4-F432-DDE5-1106A03B9CF9}"/>
              </a:ext>
            </a:extLst>
          </p:cNvPr>
          <p:cNvSpPr txBox="1">
            <a:spLocks/>
          </p:cNvSpPr>
          <p:nvPr/>
        </p:nvSpPr>
        <p:spPr>
          <a:xfrm>
            <a:off x="2703899" y="6047718"/>
            <a:ext cx="248194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PK 3 &amp; 4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4FA3227E-9F31-D6CA-93D0-935474704171}"/>
              </a:ext>
            </a:extLst>
          </p:cNvPr>
          <p:cNvSpPr/>
          <p:nvPr/>
        </p:nvSpPr>
        <p:spPr>
          <a:xfrm>
            <a:off x="7664407" y="773823"/>
            <a:ext cx="1489435" cy="1413193"/>
          </a:xfrm>
          <a:prstGeom prst="roundRect">
            <a:avLst/>
          </a:prstGeom>
          <a:noFill/>
          <a:ln w="38100"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09B67496-6C15-685A-9A46-BBF9ECB250CE}"/>
              </a:ext>
            </a:extLst>
          </p:cNvPr>
          <p:cNvSpPr txBox="1">
            <a:spLocks/>
          </p:cNvSpPr>
          <p:nvPr/>
        </p:nvSpPr>
        <p:spPr>
          <a:xfrm>
            <a:off x="7807282" y="378600"/>
            <a:ext cx="248194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700" baseline="300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sz="17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GRADE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58507C6B-0199-737D-DD23-6E8B980435E9}"/>
              </a:ext>
            </a:extLst>
          </p:cNvPr>
          <p:cNvSpPr/>
          <p:nvPr/>
        </p:nvSpPr>
        <p:spPr>
          <a:xfrm>
            <a:off x="7664407" y="3758776"/>
            <a:ext cx="1489435" cy="1444982"/>
          </a:xfrm>
          <a:prstGeom prst="roundRect">
            <a:avLst/>
          </a:prstGeom>
          <a:noFill/>
          <a:ln w="38100"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B4462E38-B258-4B7E-3617-32E9E775787C}"/>
              </a:ext>
            </a:extLst>
          </p:cNvPr>
          <p:cNvSpPr txBox="1">
            <a:spLocks/>
          </p:cNvSpPr>
          <p:nvPr/>
        </p:nvSpPr>
        <p:spPr>
          <a:xfrm>
            <a:off x="7807282" y="5128968"/>
            <a:ext cx="248194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700" baseline="300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sz="17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GRADE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C960CF7F-D4B1-C9B8-D276-0DE7A9990E36}"/>
              </a:ext>
            </a:extLst>
          </p:cNvPr>
          <p:cNvSpPr/>
          <p:nvPr/>
        </p:nvSpPr>
        <p:spPr>
          <a:xfrm>
            <a:off x="7664407" y="2236020"/>
            <a:ext cx="1489435" cy="1522755"/>
          </a:xfrm>
          <a:prstGeom prst="roundRect">
            <a:avLst/>
          </a:prstGeom>
          <a:noFill/>
          <a:ln w="38100"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B1169CA6-4E43-07CF-94E2-BB36DE5EE69A}"/>
              </a:ext>
            </a:extLst>
          </p:cNvPr>
          <p:cNvSpPr txBox="1">
            <a:spLocks/>
          </p:cNvSpPr>
          <p:nvPr/>
        </p:nvSpPr>
        <p:spPr>
          <a:xfrm>
            <a:off x="9165496" y="2818012"/>
            <a:ext cx="248194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700" baseline="30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7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GRADE</a:t>
            </a: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DBD969D8-B79B-7B6E-AC07-FB3559D02718}"/>
              </a:ext>
            </a:extLst>
          </p:cNvPr>
          <p:cNvSpPr txBox="1">
            <a:spLocks/>
          </p:cNvSpPr>
          <p:nvPr/>
        </p:nvSpPr>
        <p:spPr>
          <a:xfrm>
            <a:off x="1558402" y="2640021"/>
            <a:ext cx="248194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" b="1">
                <a:latin typeface="Arial" panose="020B0604020202020204" pitchFamily="34" charset="0"/>
                <a:cs typeface="Arial" panose="020B0604020202020204" pitchFamily="34" charset="0"/>
              </a:rPr>
              <a:t>GYM</a:t>
            </a:r>
          </a:p>
        </p:txBody>
      </p:sp>
      <p:sp>
        <p:nvSpPr>
          <p:cNvPr id="39" name="Title 1">
            <a:extLst>
              <a:ext uri="{FF2B5EF4-FFF2-40B4-BE49-F238E27FC236}">
                <a16:creationId xmlns:a16="http://schemas.microsoft.com/office/drawing/2014/main" id="{4E24F6F1-377F-4A54-D4FB-064FBD3F3E2F}"/>
              </a:ext>
            </a:extLst>
          </p:cNvPr>
          <p:cNvSpPr txBox="1">
            <a:spLocks/>
          </p:cNvSpPr>
          <p:nvPr/>
        </p:nvSpPr>
        <p:spPr>
          <a:xfrm>
            <a:off x="1558402" y="3425493"/>
            <a:ext cx="248194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" b="1">
                <a:latin typeface="Arial" panose="020B0604020202020204" pitchFamily="34" charset="0"/>
                <a:cs typeface="Arial" panose="020B0604020202020204" pitchFamily="34" charset="0"/>
              </a:rPr>
              <a:t>CAF.</a:t>
            </a:r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id="{6F91914E-688B-2AA2-2BAD-63763489173E}"/>
              </a:ext>
            </a:extLst>
          </p:cNvPr>
          <p:cNvSpPr txBox="1">
            <a:spLocks/>
          </p:cNvSpPr>
          <p:nvPr/>
        </p:nvSpPr>
        <p:spPr>
          <a:xfrm>
            <a:off x="3897734" y="3359145"/>
            <a:ext cx="248194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" b="1">
                <a:latin typeface="Arial" panose="020B0604020202020204" pitchFamily="34" charset="0"/>
                <a:cs typeface="Arial" panose="020B0604020202020204" pitchFamily="34" charset="0"/>
              </a:rPr>
              <a:t>MUSIC</a:t>
            </a:r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542DDE9C-E3D1-1B28-8AF4-03FBA4E6D249}"/>
              </a:ext>
            </a:extLst>
          </p:cNvPr>
          <p:cNvSpPr txBox="1">
            <a:spLocks/>
          </p:cNvSpPr>
          <p:nvPr/>
        </p:nvSpPr>
        <p:spPr>
          <a:xfrm>
            <a:off x="4402235" y="5459347"/>
            <a:ext cx="248194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" b="1">
                <a:latin typeface="Arial" panose="020B0604020202020204" pitchFamily="34" charset="0"/>
                <a:cs typeface="Arial" panose="020B0604020202020204" pitchFamily="34" charset="0"/>
              </a:rPr>
              <a:t>MEDIA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0EE978A0-612C-2347-B497-FBF8907BD6F8}"/>
              </a:ext>
            </a:extLst>
          </p:cNvPr>
          <p:cNvSpPr txBox="1">
            <a:spLocks/>
          </p:cNvSpPr>
          <p:nvPr/>
        </p:nvSpPr>
        <p:spPr>
          <a:xfrm>
            <a:off x="4161569" y="2112836"/>
            <a:ext cx="248194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" b="1">
                <a:latin typeface="Arial" panose="020B0604020202020204" pitchFamily="34" charset="0"/>
                <a:cs typeface="Arial" panose="020B0604020202020204" pitchFamily="34" charset="0"/>
              </a:rPr>
              <a:t>ART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21A7948B-EC32-347B-D36D-AD25D0AF35DD}"/>
              </a:ext>
            </a:extLst>
          </p:cNvPr>
          <p:cNvSpPr/>
          <p:nvPr/>
        </p:nvSpPr>
        <p:spPr>
          <a:xfrm>
            <a:off x="5205667" y="979617"/>
            <a:ext cx="1430115" cy="1413193"/>
          </a:xfrm>
          <a:prstGeom prst="roundRect">
            <a:avLst/>
          </a:prstGeom>
          <a:noFill/>
          <a:ln w="38100"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id="{25D5E0E1-9E7B-3CDD-52AD-E0D0139C39C1}"/>
              </a:ext>
            </a:extLst>
          </p:cNvPr>
          <p:cNvSpPr txBox="1">
            <a:spLocks/>
          </p:cNvSpPr>
          <p:nvPr/>
        </p:nvSpPr>
        <p:spPr>
          <a:xfrm>
            <a:off x="5374341" y="557732"/>
            <a:ext cx="248194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700" baseline="300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7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GRADE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7D72117-C20C-1245-4A78-6B0E8A19DD1C}"/>
              </a:ext>
            </a:extLst>
          </p:cNvPr>
          <p:cNvSpPr txBox="1">
            <a:spLocks/>
          </p:cNvSpPr>
          <p:nvPr/>
        </p:nvSpPr>
        <p:spPr>
          <a:xfrm>
            <a:off x="10052055" y="6250799"/>
            <a:ext cx="2986766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FLOOR – 69,473 S.F.</a:t>
            </a:r>
          </a:p>
          <a:p>
            <a:r>
              <a:rPr lang="en-US" sz="1000" u="sng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FLOOR – 21,364 S.F.</a:t>
            </a:r>
          </a:p>
          <a:p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= 90,837 S.F.</a:t>
            </a: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7A2118D0-DB3E-E2BE-A050-7AE0085CC24E}"/>
              </a:ext>
            </a:extLst>
          </p:cNvPr>
          <p:cNvSpPr/>
          <p:nvPr/>
        </p:nvSpPr>
        <p:spPr>
          <a:xfrm rot="5400000">
            <a:off x="2550341" y="2324448"/>
            <a:ext cx="115852" cy="71787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B7952DA9-2826-7676-8D00-3DE58FE10ABE}"/>
              </a:ext>
            </a:extLst>
          </p:cNvPr>
          <p:cNvSpPr/>
          <p:nvPr/>
        </p:nvSpPr>
        <p:spPr>
          <a:xfrm>
            <a:off x="3348061" y="2164233"/>
            <a:ext cx="115852" cy="71787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8AC72B50-055F-63BD-319C-8E7DC39956F1}"/>
              </a:ext>
            </a:extLst>
          </p:cNvPr>
          <p:cNvSpPr/>
          <p:nvPr/>
        </p:nvSpPr>
        <p:spPr>
          <a:xfrm rot="10800000">
            <a:off x="2366884" y="2259600"/>
            <a:ext cx="115852" cy="71787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69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26" grpId="0" animBg="1"/>
      <p:bldP spid="27" grpId="0"/>
      <p:bldP spid="5" grpId="0" animBg="1"/>
      <p:bldP spid="10" grpId="0" animBg="1"/>
      <p:bldP spid="13" grpId="0" animBg="1"/>
      <p:bldP spid="15" grpId="0"/>
      <p:bldP spid="20" grpId="0"/>
      <p:bldP spid="28" grpId="0"/>
      <p:bldP spid="30" grpId="0" animBg="1"/>
      <p:bldP spid="31" grpId="0"/>
      <p:bldP spid="34" grpId="0" animBg="1"/>
      <p:bldP spid="35" grpId="0"/>
      <p:bldP spid="36" grpId="0" animBg="1"/>
      <p:bldP spid="37" grpId="0"/>
      <p:bldP spid="38" grpId="0"/>
      <p:bldP spid="39" grpId="0"/>
      <p:bldP spid="40" grpId="0"/>
      <p:bldP spid="41" grpId="0"/>
      <p:bldP spid="42" grpId="0"/>
      <p:bldP spid="43" grpId="0" animBg="1"/>
      <p:bldP spid="44" grpId="0"/>
      <p:bldP spid="2" grpId="0" animBg="1"/>
      <p:bldP spid="6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D6D8E0A-EC4A-6239-614D-4071B4EE8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print of a building&#10;&#10;AI-generated content may be incorrect.">
            <a:extLst>
              <a:ext uri="{FF2B5EF4-FFF2-40B4-BE49-F238E27FC236}">
                <a16:creationId xmlns:a16="http://schemas.microsoft.com/office/drawing/2014/main" id="{5638A562-C38E-C021-FECA-E5BF952DEBD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23298" r="44887" b="29797"/>
          <a:stretch>
            <a:fillRect/>
          </a:stretch>
        </p:blipFill>
        <p:spPr>
          <a:xfrm>
            <a:off x="752477" y="759226"/>
            <a:ext cx="7623003" cy="547745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916A070-C4D4-882A-31C9-BEF04907967D}"/>
              </a:ext>
            </a:extLst>
          </p:cNvPr>
          <p:cNvSpPr txBox="1">
            <a:spLocks/>
          </p:cNvSpPr>
          <p:nvPr/>
        </p:nvSpPr>
        <p:spPr>
          <a:xfrm>
            <a:off x="9584186" y="-46019"/>
            <a:ext cx="2986766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LEGEND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3E41FF-9270-5A5C-6074-81F9D7FAA27F}"/>
              </a:ext>
            </a:extLst>
          </p:cNvPr>
          <p:cNvSpPr txBox="1">
            <a:spLocks/>
          </p:cNvSpPr>
          <p:nvPr/>
        </p:nvSpPr>
        <p:spPr>
          <a:xfrm>
            <a:off x="9554100" y="2937968"/>
            <a:ext cx="2986766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KEYPLAN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2F82F95-E3D3-8CDD-C0B6-A398A741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858" y="0"/>
            <a:ext cx="10515600" cy="906916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FLOOR PLAN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23E0768-F33E-6FB9-506E-65588F17DE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51403" y="3330855"/>
            <a:ext cx="2266818" cy="1322207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F5AC0FC9-B294-575C-7241-EB8D87E6FAC0}"/>
              </a:ext>
            </a:extLst>
          </p:cNvPr>
          <p:cNvSpPr txBox="1">
            <a:spLocks/>
          </p:cNvSpPr>
          <p:nvPr/>
        </p:nvSpPr>
        <p:spPr>
          <a:xfrm>
            <a:off x="220808" y="6296047"/>
            <a:ext cx="3551092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FLOOR PLAN – AREA A</a:t>
            </a: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10FF2717-4C2D-DE25-C8E5-415E04CBFA8E}"/>
              </a:ext>
            </a:extLst>
          </p:cNvPr>
          <p:cNvSpPr/>
          <p:nvPr/>
        </p:nvSpPr>
        <p:spPr>
          <a:xfrm rot="16200000">
            <a:off x="5100354" y="5989604"/>
            <a:ext cx="261795" cy="125318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8F83B96-AE45-0A3C-E5FB-A7B4466C13D5}"/>
              </a:ext>
            </a:extLst>
          </p:cNvPr>
          <p:cNvSpPr txBox="1">
            <a:spLocks/>
          </p:cNvSpPr>
          <p:nvPr/>
        </p:nvSpPr>
        <p:spPr>
          <a:xfrm>
            <a:off x="4726265" y="5977584"/>
            <a:ext cx="1279626" cy="6882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 ENTRY</a:t>
            </a: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DE9EADEA-9BC0-1810-29CC-F018A9882891}"/>
              </a:ext>
            </a:extLst>
          </p:cNvPr>
          <p:cNvSpPr/>
          <p:nvPr/>
        </p:nvSpPr>
        <p:spPr>
          <a:xfrm rot="5400000">
            <a:off x="5293680" y="1322062"/>
            <a:ext cx="270114" cy="125318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9C60C8B2-77FA-EEDB-7499-42CBC1C41E43}"/>
              </a:ext>
            </a:extLst>
          </p:cNvPr>
          <p:cNvSpPr txBox="1">
            <a:spLocks/>
          </p:cNvSpPr>
          <p:nvPr/>
        </p:nvSpPr>
        <p:spPr>
          <a:xfrm>
            <a:off x="4947509" y="674839"/>
            <a:ext cx="1101647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ENTRY</a:t>
            </a:r>
          </a:p>
        </p:txBody>
      </p:sp>
      <p:pic>
        <p:nvPicPr>
          <p:cNvPr id="22" name="Picture 21" descr="A list of information on a white background&#10;&#10;AI-generated content may be incorrect.">
            <a:extLst>
              <a:ext uri="{FF2B5EF4-FFF2-40B4-BE49-F238E27FC236}">
                <a16:creationId xmlns:a16="http://schemas.microsoft.com/office/drawing/2014/main" id="{FCA219B4-6BB6-FE1F-9181-904AEC02DB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8460" y="392038"/>
            <a:ext cx="1966978" cy="226965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E9170B4B-C62E-D1E8-2303-C556E655BEE1}"/>
              </a:ext>
            </a:extLst>
          </p:cNvPr>
          <p:cNvSpPr txBox="1">
            <a:spLocks/>
          </p:cNvSpPr>
          <p:nvPr/>
        </p:nvSpPr>
        <p:spPr>
          <a:xfrm>
            <a:off x="3406173" y="2596175"/>
            <a:ext cx="248194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>
                <a:latin typeface="Arial" panose="020B0604020202020204" pitchFamily="34" charset="0"/>
                <a:cs typeface="Arial" panose="020B0604020202020204" pitchFamily="34" charset="0"/>
              </a:rPr>
              <a:t>GYMNASIUM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D3993F73-587A-9FCD-FFFE-423083B97EE0}"/>
              </a:ext>
            </a:extLst>
          </p:cNvPr>
          <p:cNvSpPr txBox="1">
            <a:spLocks/>
          </p:cNvSpPr>
          <p:nvPr/>
        </p:nvSpPr>
        <p:spPr>
          <a:xfrm>
            <a:off x="3328187" y="4139261"/>
            <a:ext cx="248194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>
                <a:latin typeface="Arial" panose="020B0604020202020204" pitchFamily="34" charset="0"/>
                <a:cs typeface="Arial" panose="020B0604020202020204" pitchFamily="34" charset="0"/>
              </a:rPr>
              <a:t>CAFETERIA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BD4837F-0551-2859-AC81-5B9E139974F8}"/>
              </a:ext>
            </a:extLst>
          </p:cNvPr>
          <p:cNvSpPr/>
          <p:nvPr/>
        </p:nvSpPr>
        <p:spPr>
          <a:xfrm>
            <a:off x="7445497" y="70943"/>
            <a:ext cx="1178257" cy="891654"/>
          </a:xfrm>
          <a:custGeom>
            <a:avLst/>
            <a:gdLst>
              <a:gd name="connsiteX0" fmla="*/ 81887 w 1178257"/>
              <a:gd name="connsiteY0" fmla="*/ 891654 h 891654"/>
              <a:gd name="connsiteX1" fmla="*/ 1091821 w 1178257"/>
              <a:gd name="connsiteY1" fmla="*/ 773373 h 891654"/>
              <a:gd name="connsiteX2" fmla="*/ 1178257 w 1178257"/>
              <a:gd name="connsiteY2" fmla="*/ 0 h 891654"/>
              <a:gd name="connsiteX3" fmla="*/ 0 w 1178257"/>
              <a:gd name="connsiteY3" fmla="*/ 90985 h 891654"/>
              <a:gd name="connsiteX4" fmla="*/ 81887 w 1178257"/>
              <a:gd name="connsiteY4" fmla="*/ 891654 h 891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8257" h="891654">
                <a:moveTo>
                  <a:pt x="81887" y="891654"/>
                </a:moveTo>
                <a:lnTo>
                  <a:pt x="1091821" y="773373"/>
                </a:lnTo>
                <a:lnTo>
                  <a:pt x="1178257" y="0"/>
                </a:lnTo>
                <a:lnTo>
                  <a:pt x="0" y="90985"/>
                </a:lnTo>
                <a:lnTo>
                  <a:pt x="81887" y="89165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E05CAB95-F5D4-6A75-0902-D8BC72AEABD8}"/>
              </a:ext>
            </a:extLst>
          </p:cNvPr>
          <p:cNvSpPr/>
          <p:nvPr/>
        </p:nvSpPr>
        <p:spPr>
          <a:xfrm>
            <a:off x="7201469" y="1271783"/>
            <a:ext cx="219602" cy="64139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8045F525-A1F1-CE67-FC1C-39B2BF454489}"/>
              </a:ext>
            </a:extLst>
          </p:cNvPr>
          <p:cNvSpPr txBox="1">
            <a:spLocks/>
          </p:cNvSpPr>
          <p:nvPr/>
        </p:nvSpPr>
        <p:spPr>
          <a:xfrm>
            <a:off x="4080654" y="789690"/>
            <a:ext cx="248194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JUDY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CENTER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61F65263-12EC-1442-2A92-F50E1B889655}"/>
              </a:ext>
            </a:extLst>
          </p:cNvPr>
          <p:cNvSpPr txBox="1">
            <a:spLocks/>
          </p:cNvSpPr>
          <p:nvPr/>
        </p:nvSpPr>
        <p:spPr>
          <a:xfrm>
            <a:off x="1944833" y="4783577"/>
            <a:ext cx="248194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" b="1">
                <a:latin typeface="Arial" panose="020B0604020202020204" pitchFamily="34" charset="0"/>
                <a:cs typeface="Arial" panose="020B0604020202020204" pitchFamily="34" charset="0"/>
              </a:rPr>
              <a:t>KITCHEN</a:t>
            </a: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0BCFE6AA-CA61-819D-71CE-D540456E69D2}"/>
              </a:ext>
            </a:extLst>
          </p:cNvPr>
          <p:cNvSpPr/>
          <p:nvPr/>
        </p:nvSpPr>
        <p:spPr>
          <a:xfrm rot="10800000">
            <a:off x="5074308" y="1523689"/>
            <a:ext cx="219602" cy="64139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E1F050DC-B0FA-167B-3C8E-74B408A13E28}"/>
              </a:ext>
            </a:extLst>
          </p:cNvPr>
          <p:cNvSpPr txBox="1">
            <a:spLocks/>
          </p:cNvSpPr>
          <p:nvPr/>
        </p:nvSpPr>
        <p:spPr>
          <a:xfrm>
            <a:off x="3443379" y="1636866"/>
            <a:ext cx="248194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00">
                <a:latin typeface="Arial" panose="020B0604020202020204" pitchFamily="34" charset="0"/>
                <a:cs typeface="Arial" panose="020B0604020202020204" pitchFamily="34" charset="0"/>
              </a:rPr>
              <a:t>BIKE</a:t>
            </a:r>
          </a:p>
          <a:p>
            <a:r>
              <a:rPr lang="en-US" sz="1100">
                <a:latin typeface="Arial" panose="020B0604020202020204" pitchFamily="34" charset="0"/>
                <a:cs typeface="Arial" panose="020B0604020202020204" pitchFamily="34" charset="0"/>
              </a:rPr>
              <a:t>RACKS</a:t>
            </a:r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9B93CC7A-9619-3546-88D6-E1D5F71EC7B9}"/>
              </a:ext>
            </a:extLst>
          </p:cNvPr>
          <p:cNvSpPr/>
          <p:nvPr/>
        </p:nvSpPr>
        <p:spPr>
          <a:xfrm>
            <a:off x="1196419" y="3921852"/>
            <a:ext cx="261795" cy="125318"/>
          </a:xfrm>
          <a:prstGeom prst="right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CB573BFC-3B56-321B-5C91-088E0CA1400C}"/>
              </a:ext>
            </a:extLst>
          </p:cNvPr>
          <p:cNvSpPr txBox="1">
            <a:spLocks/>
          </p:cNvSpPr>
          <p:nvPr/>
        </p:nvSpPr>
        <p:spPr>
          <a:xfrm>
            <a:off x="427155" y="3713487"/>
            <a:ext cx="1279626" cy="6882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 ENTRY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CCADF1BC-01E5-3161-EC24-554037E0EFBC}"/>
              </a:ext>
            </a:extLst>
          </p:cNvPr>
          <p:cNvSpPr txBox="1">
            <a:spLocks/>
          </p:cNvSpPr>
          <p:nvPr/>
        </p:nvSpPr>
        <p:spPr>
          <a:xfrm>
            <a:off x="7487479" y="397875"/>
            <a:ext cx="248194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COMMUNITY</a:t>
            </a:r>
          </a:p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HEALTH</a:t>
            </a:r>
          </a:p>
        </p:txBody>
      </p:sp>
    </p:spTree>
    <p:extLst>
      <p:ext uri="{BB962C8B-B14F-4D97-AF65-F5344CB8AC3E}">
        <p14:creationId xmlns:p14="http://schemas.microsoft.com/office/powerpoint/2010/main" val="1933093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 animBg="1"/>
      <p:bldP spid="20" grpId="0"/>
      <p:bldP spid="24" grpId="0" animBg="1"/>
      <p:bldP spid="2" grpId="0" animBg="1"/>
      <p:bldP spid="29" grpId="0" animBg="1"/>
      <p:bldP spid="3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7B361CB-CEEF-4077-DADF-FF92B1724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print of a building&#10;&#10;AI-generated content may be incorrect.">
            <a:extLst>
              <a:ext uri="{FF2B5EF4-FFF2-40B4-BE49-F238E27FC236}">
                <a16:creationId xmlns:a16="http://schemas.microsoft.com/office/drawing/2014/main" id="{5834C480-B9E4-5C38-59FF-DD92935ABE0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88" t="6480" r="7978" b="47161"/>
          <a:stretch>
            <a:fillRect/>
          </a:stretch>
        </p:blipFill>
        <p:spPr>
          <a:xfrm>
            <a:off x="1517230" y="663888"/>
            <a:ext cx="5931177" cy="565434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C1CCA8C-FBAA-748C-9B1D-F0345F843937}"/>
              </a:ext>
            </a:extLst>
          </p:cNvPr>
          <p:cNvSpPr txBox="1">
            <a:spLocks/>
          </p:cNvSpPr>
          <p:nvPr/>
        </p:nvSpPr>
        <p:spPr>
          <a:xfrm>
            <a:off x="9584186" y="-46019"/>
            <a:ext cx="2986766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LEGEND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5750ABF-CE6D-BF72-F50F-5F1896988561}"/>
              </a:ext>
            </a:extLst>
          </p:cNvPr>
          <p:cNvSpPr txBox="1">
            <a:spLocks/>
          </p:cNvSpPr>
          <p:nvPr/>
        </p:nvSpPr>
        <p:spPr>
          <a:xfrm>
            <a:off x="9563517" y="2947062"/>
            <a:ext cx="2986766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KEYPLAN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286E37-3362-AA23-85F9-18E1ED3DA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858" y="0"/>
            <a:ext cx="10515600" cy="906916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FLOOR PLAN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99F6B83-32EE-E0A7-675E-DDA512DEAB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62911" y="3307248"/>
            <a:ext cx="2132844" cy="1317344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16A88DFC-7567-4AA6-A6FF-23F171E56428}"/>
              </a:ext>
            </a:extLst>
          </p:cNvPr>
          <p:cNvSpPr txBox="1">
            <a:spLocks/>
          </p:cNvSpPr>
          <p:nvPr/>
        </p:nvSpPr>
        <p:spPr>
          <a:xfrm>
            <a:off x="220808" y="6296047"/>
            <a:ext cx="3551092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FLOOR PLAN – AREA B</a:t>
            </a:r>
          </a:p>
        </p:txBody>
      </p:sp>
      <p:pic>
        <p:nvPicPr>
          <p:cNvPr id="16" name="Picture 15" descr="A list of information on a white background&#10;&#10;AI-generated content may be incorrect.">
            <a:extLst>
              <a:ext uri="{FF2B5EF4-FFF2-40B4-BE49-F238E27FC236}">
                <a16:creationId xmlns:a16="http://schemas.microsoft.com/office/drawing/2014/main" id="{D280CE37-5FE0-2395-713F-318E55DFC4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8460" y="392038"/>
            <a:ext cx="1966978" cy="226965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E5CED51-4F30-A7C0-7F9C-8C716B1B02B2}"/>
              </a:ext>
            </a:extLst>
          </p:cNvPr>
          <p:cNvSpPr txBox="1">
            <a:spLocks/>
          </p:cNvSpPr>
          <p:nvPr/>
        </p:nvSpPr>
        <p:spPr>
          <a:xfrm>
            <a:off x="1720250" y="4452135"/>
            <a:ext cx="248194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ART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9E282203-8198-A93C-6E25-D773B14D941C}"/>
              </a:ext>
            </a:extLst>
          </p:cNvPr>
          <p:cNvSpPr txBox="1">
            <a:spLocks/>
          </p:cNvSpPr>
          <p:nvPr/>
        </p:nvSpPr>
        <p:spPr>
          <a:xfrm>
            <a:off x="7314689" y="2229993"/>
            <a:ext cx="248194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700" baseline="30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7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GRADE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8EA6F233-1F1A-4CD1-8A4C-CE4B29ACC696}"/>
              </a:ext>
            </a:extLst>
          </p:cNvPr>
          <p:cNvSpPr/>
          <p:nvPr/>
        </p:nvSpPr>
        <p:spPr>
          <a:xfrm rot="16200000">
            <a:off x="5779069" y="763291"/>
            <a:ext cx="219602" cy="64139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306A8BD-D9BA-F841-9693-E28D3CCF9208}"/>
              </a:ext>
            </a:extLst>
          </p:cNvPr>
          <p:cNvSpPr/>
          <p:nvPr/>
        </p:nvSpPr>
        <p:spPr>
          <a:xfrm>
            <a:off x="4533899" y="5487516"/>
            <a:ext cx="1110099" cy="706596"/>
          </a:xfrm>
          <a:prstGeom prst="roundRect">
            <a:avLst/>
          </a:prstGeom>
          <a:noFill/>
          <a:ln w="38100"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964E134-80DF-373A-E3BA-20D5B2024607}"/>
              </a:ext>
            </a:extLst>
          </p:cNvPr>
          <p:cNvSpPr txBox="1">
            <a:spLocks/>
          </p:cNvSpPr>
          <p:nvPr/>
        </p:nvSpPr>
        <p:spPr>
          <a:xfrm>
            <a:off x="4669782" y="6339597"/>
            <a:ext cx="1948432" cy="2545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MONUMENTAL STAIR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D67AE7B-DAD4-2005-525A-D4171C158AB0}"/>
              </a:ext>
            </a:extLst>
          </p:cNvPr>
          <p:cNvSpPr txBox="1">
            <a:spLocks/>
          </p:cNvSpPr>
          <p:nvPr/>
        </p:nvSpPr>
        <p:spPr>
          <a:xfrm>
            <a:off x="3060614" y="4473500"/>
            <a:ext cx="248194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ART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7242C59F-2382-BB11-FD02-E07981C6DB2D}"/>
              </a:ext>
            </a:extLst>
          </p:cNvPr>
          <p:cNvSpPr txBox="1">
            <a:spLocks/>
          </p:cNvSpPr>
          <p:nvPr/>
        </p:nvSpPr>
        <p:spPr>
          <a:xfrm>
            <a:off x="3704856" y="4234202"/>
            <a:ext cx="248194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STEAM</a:t>
            </a: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BB371B0E-7443-C357-8BED-06CC3CDC2E45}"/>
              </a:ext>
            </a:extLst>
          </p:cNvPr>
          <p:cNvSpPr/>
          <p:nvPr/>
        </p:nvSpPr>
        <p:spPr>
          <a:xfrm>
            <a:off x="7253032" y="5458941"/>
            <a:ext cx="261795" cy="125318"/>
          </a:xfrm>
          <a:prstGeom prst="right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FAEE4FE1-F79F-3360-F0CA-EDDF8C9B04B9}"/>
              </a:ext>
            </a:extLst>
          </p:cNvPr>
          <p:cNvSpPr txBox="1">
            <a:spLocks/>
          </p:cNvSpPr>
          <p:nvPr/>
        </p:nvSpPr>
        <p:spPr>
          <a:xfrm>
            <a:off x="7485194" y="5193580"/>
            <a:ext cx="1279626" cy="6882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B56B2C32-F43C-B4B1-D282-58C37AF669AD}"/>
              </a:ext>
            </a:extLst>
          </p:cNvPr>
          <p:cNvSpPr txBox="1">
            <a:spLocks/>
          </p:cNvSpPr>
          <p:nvPr/>
        </p:nvSpPr>
        <p:spPr>
          <a:xfrm>
            <a:off x="4855029" y="1526866"/>
            <a:ext cx="47897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1  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97236409-98B7-A9AE-A39D-41BE94D749BA}"/>
              </a:ext>
            </a:extLst>
          </p:cNvPr>
          <p:cNvSpPr txBox="1">
            <a:spLocks/>
          </p:cNvSpPr>
          <p:nvPr/>
        </p:nvSpPr>
        <p:spPr>
          <a:xfrm>
            <a:off x="4855029" y="2291874"/>
            <a:ext cx="47897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1  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EC50FDBB-8380-A23C-0428-0CEEC962CBDA}"/>
              </a:ext>
            </a:extLst>
          </p:cNvPr>
          <p:cNvSpPr txBox="1">
            <a:spLocks/>
          </p:cNvSpPr>
          <p:nvPr/>
        </p:nvSpPr>
        <p:spPr>
          <a:xfrm>
            <a:off x="6706850" y="1526866"/>
            <a:ext cx="47897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1  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580A763B-0D78-2EF7-316C-75F258DB94E7}"/>
              </a:ext>
            </a:extLst>
          </p:cNvPr>
          <p:cNvSpPr txBox="1">
            <a:spLocks/>
          </p:cNvSpPr>
          <p:nvPr/>
        </p:nvSpPr>
        <p:spPr>
          <a:xfrm>
            <a:off x="6706850" y="2291874"/>
            <a:ext cx="47897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1  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E20A650B-65D6-32BD-9EED-04D79219CA3F}"/>
              </a:ext>
            </a:extLst>
          </p:cNvPr>
          <p:cNvSpPr txBox="1">
            <a:spLocks/>
          </p:cNvSpPr>
          <p:nvPr/>
        </p:nvSpPr>
        <p:spPr>
          <a:xfrm>
            <a:off x="6706850" y="2971475"/>
            <a:ext cx="47897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1  </a:t>
            </a:r>
          </a:p>
        </p:txBody>
      </p:sp>
    </p:spTree>
    <p:extLst>
      <p:ext uri="{BB962C8B-B14F-4D97-AF65-F5344CB8AC3E}">
        <p14:creationId xmlns:p14="http://schemas.microsoft.com/office/powerpoint/2010/main" val="1942192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  <p:bldP spid="19" grpId="0" animBg="1"/>
      <p:bldP spid="2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5BF146F-4339-597A-E77C-68B5263AA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blueprint of a building&#10;&#10;AI-generated content may be incorrect.">
            <a:extLst>
              <a:ext uri="{FF2B5EF4-FFF2-40B4-BE49-F238E27FC236}">
                <a16:creationId xmlns:a16="http://schemas.microsoft.com/office/drawing/2014/main" id="{A020D9F3-9AFE-9308-175D-F7E3EAE8B2E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99" t="45137"/>
          <a:stretch>
            <a:fillRect/>
          </a:stretch>
        </p:blipFill>
        <p:spPr>
          <a:xfrm>
            <a:off x="1104899" y="786081"/>
            <a:ext cx="8777897" cy="5919108"/>
          </a:xfrm>
          <a:prstGeom prst="rect">
            <a:avLst/>
          </a:prstGeom>
        </p:spPr>
      </p:pic>
      <p:pic>
        <p:nvPicPr>
          <p:cNvPr id="4" name="Picture 3" descr="A list of information on a white background&#10;&#10;AI-generated content may be incorrect.">
            <a:extLst>
              <a:ext uri="{FF2B5EF4-FFF2-40B4-BE49-F238E27FC236}">
                <a16:creationId xmlns:a16="http://schemas.microsoft.com/office/drawing/2014/main" id="{59CD12CE-F85B-8F80-08FE-BA7F9879D6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8460" y="392038"/>
            <a:ext cx="1966978" cy="226965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8BE0098-891D-11CB-5ECB-948FD96570DA}"/>
              </a:ext>
            </a:extLst>
          </p:cNvPr>
          <p:cNvSpPr txBox="1">
            <a:spLocks/>
          </p:cNvSpPr>
          <p:nvPr/>
        </p:nvSpPr>
        <p:spPr>
          <a:xfrm>
            <a:off x="9584186" y="-46019"/>
            <a:ext cx="2986766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LEGEND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7F51AC5-66B1-4CBE-283E-671BEEEF5552}"/>
              </a:ext>
            </a:extLst>
          </p:cNvPr>
          <p:cNvSpPr txBox="1">
            <a:spLocks/>
          </p:cNvSpPr>
          <p:nvPr/>
        </p:nvSpPr>
        <p:spPr>
          <a:xfrm>
            <a:off x="9584186" y="2920301"/>
            <a:ext cx="2986766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KEYPLAN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A096F3B-082D-D012-1DFA-8F8C06474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858" y="0"/>
            <a:ext cx="10515600" cy="906916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FLOOR PLAN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B101B13-2B1E-1DAB-6154-4B00A21E6C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51729" y="3313249"/>
            <a:ext cx="2264695" cy="1282372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E8CD08AF-67A2-8AEF-3B2C-68C7023AC23C}"/>
              </a:ext>
            </a:extLst>
          </p:cNvPr>
          <p:cNvSpPr txBox="1">
            <a:spLocks/>
          </p:cNvSpPr>
          <p:nvPr/>
        </p:nvSpPr>
        <p:spPr>
          <a:xfrm>
            <a:off x="220808" y="6296047"/>
            <a:ext cx="3551092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FLOOR PLAN – AREA C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9EBE17-E6AA-BD51-78F7-6BBC419FA00F}"/>
              </a:ext>
            </a:extLst>
          </p:cNvPr>
          <p:cNvSpPr txBox="1">
            <a:spLocks/>
          </p:cNvSpPr>
          <p:nvPr/>
        </p:nvSpPr>
        <p:spPr>
          <a:xfrm>
            <a:off x="7578882" y="4154458"/>
            <a:ext cx="248194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KINDERGARTEN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4ADF36-9CCD-6F0E-CC7D-7F413B6EF48F}"/>
              </a:ext>
            </a:extLst>
          </p:cNvPr>
          <p:cNvSpPr txBox="1">
            <a:spLocks/>
          </p:cNvSpPr>
          <p:nvPr/>
        </p:nvSpPr>
        <p:spPr>
          <a:xfrm>
            <a:off x="220808" y="4800735"/>
            <a:ext cx="248194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PK 3 &amp; 4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B2EA8FF-DDE5-10C0-7B0A-AC7DAB867AAE}"/>
              </a:ext>
            </a:extLst>
          </p:cNvPr>
          <p:cNvSpPr txBox="1">
            <a:spLocks/>
          </p:cNvSpPr>
          <p:nvPr/>
        </p:nvSpPr>
        <p:spPr>
          <a:xfrm>
            <a:off x="4855029" y="4318775"/>
            <a:ext cx="248194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00">
                <a:latin typeface="Arial" panose="020B0604020202020204" pitchFamily="34" charset="0"/>
                <a:cs typeface="Arial" panose="020B0604020202020204" pitchFamily="34" charset="0"/>
              </a:rPr>
              <a:t>MEDIA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E8489FD-A8DA-2428-F19C-DB5F3F773032}"/>
              </a:ext>
            </a:extLst>
          </p:cNvPr>
          <p:cNvSpPr txBox="1">
            <a:spLocks/>
          </p:cNvSpPr>
          <p:nvPr/>
        </p:nvSpPr>
        <p:spPr>
          <a:xfrm>
            <a:off x="4284566" y="1894008"/>
            <a:ext cx="1499187" cy="55998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">
                <a:latin typeface="Arial" panose="020B0604020202020204" pitchFamily="34" charset="0"/>
                <a:cs typeface="Arial" panose="020B0604020202020204" pitchFamily="34" charset="0"/>
              </a:rPr>
              <a:t>COURTYARD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3123642A-0351-1433-6985-5529E569CAEE}"/>
              </a:ext>
            </a:extLst>
          </p:cNvPr>
          <p:cNvSpPr txBox="1">
            <a:spLocks/>
          </p:cNvSpPr>
          <p:nvPr/>
        </p:nvSpPr>
        <p:spPr>
          <a:xfrm>
            <a:off x="3673541" y="4683998"/>
            <a:ext cx="825434" cy="55998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">
                <a:latin typeface="Arial" panose="020B0604020202020204" pitchFamily="34" charset="0"/>
                <a:cs typeface="Arial" panose="020B0604020202020204" pitchFamily="34" charset="0"/>
              </a:rPr>
              <a:t>PRE-K PLAY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4B1F4B-C6CF-ADFA-9D7A-E0F2B93906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54" t="89160" r="39232" b="873"/>
          <a:stretch/>
        </p:blipFill>
        <p:spPr>
          <a:xfrm>
            <a:off x="6273800" y="932241"/>
            <a:ext cx="727075" cy="5441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2B123E-E620-7786-EC62-F6676387C7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69" t="89160" r="30196" b="2924"/>
          <a:stretch/>
        </p:blipFill>
        <p:spPr>
          <a:xfrm>
            <a:off x="7000874" y="932241"/>
            <a:ext cx="504826" cy="432215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DA9BBEE-523D-1C7E-F8DB-B8C55DD2827E}"/>
              </a:ext>
            </a:extLst>
          </p:cNvPr>
          <p:cNvSpPr/>
          <p:nvPr/>
        </p:nvSpPr>
        <p:spPr>
          <a:xfrm>
            <a:off x="6226871" y="841628"/>
            <a:ext cx="1110099" cy="706596"/>
          </a:xfrm>
          <a:prstGeom prst="roundRect">
            <a:avLst/>
          </a:prstGeom>
          <a:noFill/>
          <a:ln w="38100"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B2EE4E78-0823-A9AA-B845-2FA27C78E60C}"/>
              </a:ext>
            </a:extLst>
          </p:cNvPr>
          <p:cNvSpPr txBox="1">
            <a:spLocks/>
          </p:cNvSpPr>
          <p:nvPr/>
        </p:nvSpPr>
        <p:spPr>
          <a:xfrm>
            <a:off x="5871754" y="562277"/>
            <a:ext cx="1948432" cy="2545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MONUMENTAL STAIR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91F4FE91-CF60-3EE7-0EBB-C6A0E0AFB5CA}"/>
              </a:ext>
            </a:extLst>
          </p:cNvPr>
          <p:cNvSpPr txBox="1">
            <a:spLocks/>
          </p:cNvSpPr>
          <p:nvPr/>
        </p:nvSpPr>
        <p:spPr>
          <a:xfrm>
            <a:off x="6397851" y="2132373"/>
            <a:ext cx="47897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K  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FDB15086-95DC-EA89-4CF3-0A08128A761B}"/>
              </a:ext>
            </a:extLst>
          </p:cNvPr>
          <p:cNvSpPr txBox="1">
            <a:spLocks/>
          </p:cNvSpPr>
          <p:nvPr/>
        </p:nvSpPr>
        <p:spPr>
          <a:xfrm>
            <a:off x="6397851" y="2871183"/>
            <a:ext cx="47897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K  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F882B687-56F4-318A-866D-96A8B75B7D62}"/>
              </a:ext>
            </a:extLst>
          </p:cNvPr>
          <p:cNvSpPr txBox="1">
            <a:spLocks/>
          </p:cNvSpPr>
          <p:nvPr/>
        </p:nvSpPr>
        <p:spPr>
          <a:xfrm>
            <a:off x="8162924" y="1951398"/>
            <a:ext cx="47897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K  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37FC5AD1-3EFC-11EF-784E-290CC634BBE0}"/>
              </a:ext>
            </a:extLst>
          </p:cNvPr>
          <p:cNvSpPr txBox="1">
            <a:spLocks/>
          </p:cNvSpPr>
          <p:nvPr/>
        </p:nvSpPr>
        <p:spPr>
          <a:xfrm>
            <a:off x="8162924" y="2690208"/>
            <a:ext cx="47897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K  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A15FACFE-7928-B606-372F-E50F65FB4A88}"/>
              </a:ext>
            </a:extLst>
          </p:cNvPr>
          <p:cNvSpPr txBox="1">
            <a:spLocks/>
          </p:cNvSpPr>
          <p:nvPr/>
        </p:nvSpPr>
        <p:spPr>
          <a:xfrm>
            <a:off x="8117340" y="3457364"/>
            <a:ext cx="47897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K  </a:t>
            </a: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214674A9-D15A-E0F2-37FA-6FACAFB9274D}"/>
              </a:ext>
            </a:extLst>
          </p:cNvPr>
          <p:cNvSpPr txBox="1">
            <a:spLocks/>
          </p:cNvSpPr>
          <p:nvPr/>
        </p:nvSpPr>
        <p:spPr>
          <a:xfrm>
            <a:off x="1399186" y="5655290"/>
            <a:ext cx="678552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PK3  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54BB67E3-813F-5439-BF23-59896C42989C}"/>
              </a:ext>
            </a:extLst>
          </p:cNvPr>
          <p:cNvSpPr txBox="1">
            <a:spLocks/>
          </p:cNvSpPr>
          <p:nvPr/>
        </p:nvSpPr>
        <p:spPr>
          <a:xfrm>
            <a:off x="2885086" y="5748835"/>
            <a:ext cx="678552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PK3  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006FCDA4-A7C0-321D-1659-C1CFED933CB3}"/>
              </a:ext>
            </a:extLst>
          </p:cNvPr>
          <p:cNvSpPr txBox="1">
            <a:spLocks/>
          </p:cNvSpPr>
          <p:nvPr/>
        </p:nvSpPr>
        <p:spPr>
          <a:xfrm>
            <a:off x="2838668" y="4683997"/>
            <a:ext cx="678552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PK3  </a:t>
            </a: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5E2C7C8A-6A6C-1785-BC85-0966065BC71B}"/>
              </a:ext>
            </a:extLst>
          </p:cNvPr>
          <p:cNvSpPr txBox="1">
            <a:spLocks/>
          </p:cNvSpPr>
          <p:nvPr/>
        </p:nvSpPr>
        <p:spPr>
          <a:xfrm>
            <a:off x="1459272" y="4683997"/>
            <a:ext cx="678552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PK3  </a:t>
            </a:r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A7392EC0-10BD-3FBE-369E-EA7087EB513A}"/>
              </a:ext>
            </a:extLst>
          </p:cNvPr>
          <p:cNvSpPr txBox="1">
            <a:spLocks/>
          </p:cNvSpPr>
          <p:nvPr/>
        </p:nvSpPr>
        <p:spPr>
          <a:xfrm>
            <a:off x="1459272" y="3927831"/>
            <a:ext cx="678552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PK4  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D4A1FDAC-7E4C-D761-6CA8-657E6BEB6CF9}"/>
              </a:ext>
            </a:extLst>
          </p:cNvPr>
          <p:cNvSpPr txBox="1">
            <a:spLocks/>
          </p:cNvSpPr>
          <p:nvPr/>
        </p:nvSpPr>
        <p:spPr>
          <a:xfrm>
            <a:off x="1459272" y="3152659"/>
            <a:ext cx="678552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PK4  </a:t>
            </a: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C540BE4B-4D29-B7BA-F821-9E425021B80E}"/>
              </a:ext>
            </a:extLst>
          </p:cNvPr>
          <p:cNvSpPr txBox="1">
            <a:spLocks/>
          </p:cNvSpPr>
          <p:nvPr/>
        </p:nvSpPr>
        <p:spPr>
          <a:xfrm>
            <a:off x="1459272" y="2357792"/>
            <a:ext cx="678552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PK4  </a:t>
            </a:r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E8D8AB27-070E-F143-2018-005E910942E5}"/>
              </a:ext>
            </a:extLst>
          </p:cNvPr>
          <p:cNvSpPr txBox="1">
            <a:spLocks/>
          </p:cNvSpPr>
          <p:nvPr/>
        </p:nvSpPr>
        <p:spPr>
          <a:xfrm>
            <a:off x="2866741" y="4032606"/>
            <a:ext cx="678552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PK4  </a:t>
            </a:r>
          </a:p>
        </p:txBody>
      </p:sp>
    </p:spTree>
    <p:extLst>
      <p:ext uri="{BB962C8B-B14F-4D97-AF65-F5344CB8AC3E}">
        <p14:creationId xmlns:p14="http://schemas.microsoft.com/office/powerpoint/2010/main" val="1728850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2E4620E-ABD9-8BC3-1817-1A5D241FA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print of a building&#10;&#10;AI-generated content may be incorrect.">
            <a:extLst>
              <a:ext uri="{FF2B5EF4-FFF2-40B4-BE49-F238E27FC236}">
                <a16:creationId xmlns:a16="http://schemas.microsoft.com/office/drawing/2014/main" id="{A289481D-D526-335C-B798-0DE911E872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85" b="37631"/>
          <a:stretch>
            <a:fillRect/>
          </a:stretch>
        </p:blipFill>
        <p:spPr>
          <a:xfrm>
            <a:off x="2192648" y="871538"/>
            <a:ext cx="2896536" cy="537127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87B66C8-3C35-5DAD-589E-CC45F03D7638}"/>
              </a:ext>
            </a:extLst>
          </p:cNvPr>
          <p:cNvSpPr txBox="1">
            <a:spLocks/>
          </p:cNvSpPr>
          <p:nvPr/>
        </p:nvSpPr>
        <p:spPr>
          <a:xfrm>
            <a:off x="9584186" y="-46019"/>
            <a:ext cx="2986766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LEGEND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BB2F551-77A9-33F5-FDE3-6B738DF96F13}"/>
              </a:ext>
            </a:extLst>
          </p:cNvPr>
          <p:cNvSpPr txBox="1">
            <a:spLocks/>
          </p:cNvSpPr>
          <p:nvPr/>
        </p:nvSpPr>
        <p:spPr>
          <a:xfrm>
            <a:off x="9558730" y="2940802"/>
            <a:ext cx="2986766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KEYPLAN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230CAD6-12ED-5F79-24EF-4891E88034C4}"/>
              </a:ext>
            </a:extLst>
          </p:cNvPr>
          <p:cNvSpPr txBox="1">
            <a:spLocks/>
          </p:cNvSpPr>
          <p:nvPr/>
        </p:nvSpPr>
        <p:spPr>
          <a:xfrm>
            <a:off x="489858" y="0"/>
            <a:ext cx="10515600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FLOOR PLAN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8027C12-4328-9A8D-A28C-878DAB2A04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26610" y="3333750"/>
            <a:ext cx="1378848" cy="1670197"/>
          </a:xfrm>
          <a:prstGeom prst="rect">
            <a:avLst/>
          </a:prstGeom>
        </p:spPr>
      </p:pic>
      <p:pic>
        <p:nvPicPr>
          <p:cNvPr id="17" name="Picture 16" descr="A list of information on a white background&#10;&#10;AI-generated content may be incorrect.">
            <a:extLst>
              <a:ext uri="{FF2B5EF4-FFF2-40B4-BE49-F238E27FC236}">
                <a16:creationId xmlns:a16="http://schemas.microsoft.com/office/drawing/2014/main" id="{05044C02-FA37-9E60-C037-F6DFEF59FE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8460" y="392038"/>
            <a:ext cx="1966978" cy="2269656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FA73A8AD-E043-1AD1-2A75-1507BE727403}"/>
              </a:ext>
            </a:extLst>
          </p:cNvPr>
          <p:cNvSpPr txBox="1">
            <a:spLocks/>
          </p:cNvSpPr>
          <p:nvPr/>
        </p:nvSpPr>
        <p:spPr>
          <a:xfrm>
            <a:off x="714949" y="2131930"/>
            <a:ext cx="248194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700" baseline="300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sz="17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GRADE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A510DEA3-00A8-95AE-E2A4-2F8344B91716}"/>
              </a:ext>
            </a:extLst>
          </p:cNvPr>
          <p:cNvSpPr txBox="1">
            <a:spLocks/>
          </p:cNvSpPr>
          <p:nvPr/>
        </p:nvSpPr>
        <p:spPr>
          <a:xfrm>
            <a:off x="8167004" y="4967470"/>
            <a:ext cx="248194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700" baseline="300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sz="17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GRADE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A85E6892-DE5D-B464-96D1-5B721615E7DF}"/>
              </a:ext>
            </a:extLst>
          </p:cNvPr>
          <p:cNvSpPr txBox="1">
            <a:spLocks/>
          </p:cNvSpPr>
          <p:nvPr/>
        </p:nvSpPr>
        <p:spPr>
          <a:xfrm>
            <a:off x="722019" y="4622696"/>
            <a:ext cx="2481941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700" baseline="300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7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GRADE</a:t>
            </a:r>
          </a:p>
        </p:txBody>
      </p: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3BB0F7EC-0CBB-32D1-A238-0382D47D144A}"/>
              </a:ext>
            </a:extLst>
          </p:cNvPr>
          <p:cNvCxnSpPr/>
          <p:nvPr/>
        </p:nvCxnSpPr>
        <p:spPr>
          <a:xfrm flipV="1">
            <a:off x="2126656" y="5912612"/>
            <a:ext cx="3105150" cy="330200"/>
          </a:xfrm>
          <a:prstGeom prst="bentConnector3">
            <a:avLst/>
          </a:prstGeom>
          <a:ln>
            <a:solidFill>
              <a:schemeClr val="accent2">
                <a:lumMod val="75000"/>
              </a:schemeClr>
            </a:solidFill>
            <a:prstDash val="lg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2174B144-E8CD-9D91-ACEE-F62CAC4FD1F6}"/>
              </a:ext>
            </a:extLst>
          </p:cNvPr>
          <p:cNvSpPr txBox="1">
            <a:spLocks/>
          </p:cNvSpPr>
          <p:nvPr/>
        </p:nvSpPr>
        <p:spPr>
          <a:xfrm>
            <a:off x="2470122" y="1977523"/>
            <a:ext cx="678552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3 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6824946-73B7-D86A-8AF1-D1A6F34BA151}"/>
              </a:ext>
            </a:extLst>
          </p:cNvPr>
          <p:cNvSpPr txBox="1">
            <a:spLocks/>
          </p:cNvSpPr>
          <p:nvPr/>
        </p:nvSpPr>
        <p:spPr>
          <a:xfrm>
            <a:off x="2470122" y="2707452"/>
            <a:ext cx="678552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3 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F079B99-C767-8754-6591-EBEBA3C85222}"/>
              </a:ext>
            </a:extLst>
          </p:cNvPr>
          <p:cNvSpPr txBox="1">
            <a:spLocks/>
          </p:cNvSpPr>
          <p:nvPr/>
        </p:nvSpPr>
        <p:spPr>
          <a:xfrm>
            <a:off x="4271566" y="1567948"/>
            <a:ext cx="678552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3  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7C7ED64-51A8-46BC-47DB-90E4EB734D1C}"/>
              </a:ext>
            </a:extLst>
          </p:cNvPr>
          <p:cNvSpPr txBox="1">
            <a:spLocks/>
          </p:cNvSpPr>
          <p:nvPr/>
        </p:nvSpPr>
        <p:spPr>
          <a:xfrm>
            <a:off x="4271566" y="2297877"/>
            <a:ext cx="678552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3  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4E5A9214-7491-74D3-D974-AFBB40E57AA8}"/>
              </a:ext>
            </a:extLst>
          </p:cNvPr>
          <p:cNvSpPr txBox="1">
            <a:spLocks/>
          </p:cNvSpPr>
          <p:nvPr/>
        </p:nvSpPr>
        <p:spPr>
          <a:xfrm>
            <a:off x="4271566" y="3019881"/>
            <a:ext cx="678552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3  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230B2D02-424E-B566-1918-27FCAFC5B122}"/>
              </a:ext>
            </a:extLst>
          </p:cNvPr>
          <p:cNvSpPr txBox="1">
            <a:spLocks/>
          </p:cNvSpPr>
          <p:nvPr/>
        </p:nvSpPr>
        <p:spPr>
          <a:xfrm>
            <a:off x="4271566" y="3717275"/>
            <a:ext cx="678552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4  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D7381A72-4165-FCF0-747F-C78AC0C4E88A}"/>
              </a:ext>
            </a:extLst>
          </p:cNvPr>
          <p:cNvSpPr txBox="1">
            <a:spLocks/>
          </p:cNvSpPr>
          <p:nvPr/>
        </p:nvSpPr>
        <p:spPr>
          <a:xfrm>
            <a:off x="4271566" y="4440858"/>
            <a:ext cx="678552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4  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C12D62D3-6141-E869-6028-CF76540F1960}"/>
              </a:ext>
            </a:extLst>
          </p:cNvPr>
          <p:cNvSpPr txBox="1">
            <a:spLocks/>
          </p:cNvSpPr>
          <p:nvPr/>
        </p:nvSpPr>
        <p:spPr>
          <a:xfrm>
            <a:off x="2450437" y="4136058"/>
            <a:ext cx="678552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4  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B2F3FE9E-2AD1-8EE8-5501-6D9474211513}"/>
              </a:ext>
            </a:extLst>
          </p:cNvPr>
          <p:cNvSpPr txBox="1">
            <a:spLocks/>
          </p:cNvSpPr>
          <p:nvPr/>
        </p:nvSpPr>
        <p:spPr>
          <a:xfrm>
            <a:off x="2450437" y="4887095"/>
            <a:ext cx="678552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4  </a:t>
            </a:r>
          </a:p>
        </p:txBody>
      </p:sp>
      <p:pic>
        <p:nvPicPr>
          <p:cNvPr id="28" name="Picture 27" descr="A blueprint of a building&#10;&#10;AI-generated content may be incorrect.">
            <a:extLst>
              <a:ext uri="{FF2B5EF4-FFF2-40B4-BE49-F238E27FC236}">
                <a16:creationId xmlns:a16="http://schemas.microsoft.com/office/drawing/2014/main" id="{3CB5E804-2157-EE20-48CF-8E0A81B2C0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741" r="14073" b="1"/>
          <a:stretch>
            <a:fillRect/>
          </a:stretch>
        </p:blipFill>
        <p:spPr>
          <a:xfrm>
            <a:off x="5404758" y="2373280"/>
            <a:ext cx="2845688" cy="4132919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ED5FED64-7FED-C84C-F4C6-487C5D80139B}"/>
              </a:ext>
            </a:extLst>
          </p:cNvPr>
          <p:cNvSpPr txBox="1">
            <a:spLocks/>
          </p:cNvSpPr>
          <p:nvPr/>
        </p:nvSpPr>
        <p:spPr>
          <a:xfrm>
            <a:off x="1298112" y="6268211"/>
            <a:ext cx="3811696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FLOOR PLAN – AREA B</a:t>
            </a:r>
          </a:p>
        </p:txBody>
      </p:sp>
      <p:sp>
        <p:nvSpPr>
          <p:cNvPr id="27" name="Flowchart: Punched Tape 26">
            <a:extLst>
              <a:ext uri="{FF2B5EF4-FFF2-40B4-BE49-F238E27FC236}">
                <a16:creationId xmlns:a16="http://schemas.microsoft.com/office/drawing/2014/main" id="{0672C3D7-EB1B-08FC-81E1-7C9BA8966CCD}"/>
              </a:ext>
            </a:extLst>
          </p:cNvPr>
          <p:cNvSpPr/>
          <p:nvPr/>
        </p:nvSpPr>
        <p:spPr>
          <a:xfrm>
            <a:off x="5478922" y="1915346"/>
            <a:ext cx="3100227" cy="1119993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4931 w 10000"/>
              <a:gd name="connsiteY7" fmla="*/ 8212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9887"/>
              <a:gd name="connsiteX1" fmla="*/ 2500 w 10000"/>
              <a:gd name="connsiteY1" fmla="*/ 2000 h 9887"/>
              <a:gd name="connsiteX2" fmla="*/ 5000 w 10000"/>
              <a:gd name="connsiteY2" fmla="*/ 1000 h 9887"/>
              <a:gd name="connsiteX3" fmla="*/ 7500 w 10000"/>
              <a:gd name="connsiteY3" fmla="*/ 0 h 9887"/>
              <a:gd name="connsiteX4" fmla="*/ 10000 w 10000"/>
              <a:gd name="connsiteY4" fmla="*/ 1000 h 9887"/>
              <a:gd name="connsiteX5" fmla="*/ 10000 w 10000"/>
              <a:gd name="connsiteY5" fmla="*/ 9000 h 9887"/>
              <a:gd name="connsiteX6" fmla="*/ 7500 w 10000"/>
              <a:gd name="connsiteY6" fmla="*/ 8000 h 9887"/>
              <a:gd name="connsiteX7" fmla="*/ 4931 w 10000"/>
              <a:gd name="connsiteY7" fmla="*/ 8212 h 9887"/>
              <a:gd name="connsiteX8" fmla="*/ 4070 w 10000"/>
              <a:gd name="connsiteY8" fmla="*/ 9887 h 9887"/>
              <a:gd name="connsiteX9" fmla="*/ 0 w 10000"/>
              <a:gd name="connsiteY9" fmla="*/ 9000 h 9887"/>
              <a:gd name="connsiteX10" fmla="*/ 0 w 10000"/>
              <a:gd name="connsiteY10" fmla="*/ 1000 h 9887"/>
              <a:gd name="connsiteX0" fmla="*/ 0 w 10000"/>
              <a:gd name="connsiteY0" fmla="*/ 1011 h 10046"/>
              <a:gd name="connsiteX1" fmla="*/ 2500 w 10000"/>
              <a:gd name="connsiteY1" fmla="*/ 2023 h 10046"/>
              <a:gd name="connsiteX2" fmla="*/ 5000 w 10000"/>
              <a:gd name="connsiteY2" fmla="*/ 1011 h 10046"/>
              <a:gd name="connsiteX3" fmla="*/ 7500 w 10000"/>
              <a:gd name="connsiteY3" fmla="*/ 0 h 10046"/>
              <a:gd name="connsiteX4" fmla="*/ 10000 w 10000"/>
              <a:gd name="connsiteY4" fmla="*/ 1011 h 10046"/>
              <a:gd name="connsiteX5" fmla="*/ 10000 w 10000"/>
              <a:gd name="connsiteY5" fmla="*/ 9103 h 10046"/>
              <a:gd name="connsiteX6" fmla="*/ 7500 w 10000"/>
              <a:gd name="connsiteY6" fmla="*/ 8091 h 10046"/>
              <a:gd name="connsiteX7" fmla="*/ 4931 w 10000"/>
              <a:gd name="connsiteY7" fmla="*/ 8306 h 10046"/>
              <a:gd name="connsiteX8" fmla="*/ 4070 w 10000"/>
              <a:gd name="connsiteY8" fmla="*/ 10000 h 10046"/>
              <a:gd name="connsiteX9" fmla="*/ 1528 w 10000"/>
              <a:gd name="connsiteY9" fmla="*/ 9672 h 10046"/>
              <a:gd name="connsiteX10" fmla="*/ 0 w 10000"/>
              <a:gd name="connsiteY10" fmla="*/ 1011 h 10046"/>
              <a:gd name="connsiteX0" fmla="*/ 0 w 8541"/>
              <a:gd name="connsiteY0" fmla="*/ 3993 h 10046"/>
              <a:gd name="connsiteX1" fmla="*/ 1041 w 8541"/>
              <a:gd name="connsiteY1" fmla="*/ 2023 h 10046"/>
              <a:gd name="connsiteX2" fmla="*/ 3541 w 8541"/>
              <a:gd name="connsiteY2" fmla="*/ 1011 h 10046"/>
              <a:gd name="connsiteX3" fmla="*/ 6041 w 8541"/>
              <a:gd name="connsiteY3" fmla="*/ 0 h 10046"/>
              <a:gd name="connsiteX4" fmla="*/ 8541 w 8541"/>
              <a:gd name="connsiteY4" fmla="*/ 1011 h 10046"/>
              <a:gd name="connsiteX5" fmla="*/ 8541 w 8541"/>
              <a:gd name="connsiteY5" fmla="*/ 9103 h 10046"/>
              <a:gd name="connsiteX6" fmla="*/ 6041 w 8541"/>
              <a:gd name="connsiteY6" fmla="*/ 8091 h 10046"/>
              <a:gd name="connsiteX7" fmla="*/ 3472 w 8541"/>
              <a:gd name="connsiteY7" fmla="*/ 8306 h 10046"/>
              <a:gd name="connsiteX8" fmla="*/ 2611 w 8541"/>
              <a:gd name="connsiteY8" fmla="*/ 10000 h 10046"/>
              <a:gd name="connsiteX9" fmla="*/ 69 w 8541"/>
              <a:gd name="connsiteY9" fmla="*/ 9672 h 10046"/>
              <a:gd name="connsiteX10" fmla="*/ 0 w 8541"/>
              <a:gd name="connsiteY10" fmla="*/ 3993 h 10046"/>
              <a:gd name="connsiteX0" fmla="*/ 0 w 10000"/>
              <a:gd name="connsiteY0" fmla="*/ 3975 h 10000"/>
              <a:gd name="connsiteX1" fmla="*/ 3594 w 10000"/>
              <a:gd name="connsiteY1" fmla="*/ 3691 h 10000"/>
              <a:gd name="connsiteX2" fmla="*/ 4146 w 10000"/>
              <a:gd name="connsiteY2" fmla="*/ 1006 h 10000"/>
              <a:gd name="connsiteX3" fmla="*/ 7073 w 10000"/>
              <a:gd name="connsiteY3" fmla="*/ 0 h 10000"/>
              <a:gd name="connsiteX4" fmla="*/ 10000 w 10000"/>
              <a:gd name="connsiteY4" fmla="*/ 1006 h 10000"/>
              <a:gd name="connsiteX5" fmla="*/ 10000 w 10000"/>
              <a:gd name="connsiteY5" fmla="*/ 9061 h 10000"/>
              <a:gd name="connsiteX6" fmla="*/ 7073 w 10000"/>
              <a:gd name="connsiteY6" fmla="*/ 8054 h 10000"/>
              <a:gd name="connsiteX7" fmla="*/ 4065 w 10000"/>
              <a:gd name="connsiteY7" fmla="*/ 8268 h 10000"/>
              <a:gd name="connsiteX8" fmla="*/ 3057 w 10000"/>
              <a:gd name="connsiteY8" fmla="*/ 9954 h 10000"/>
              <a:gd name="connsiteX9" fmla="*/ 81 w 10000"/>
              <a:gd name="connsiteY9" fmla="*/ 9628 h 10000"/>
              <a:gd name="connsiteX10" fmla="*/ 0 w 10000"/>
              <a:gd name="connsiteY10" fmla="*/ 3975 h 10000"/>
              <a:gd name="connsiteX0" fmla="*/ 0 w 10000"/>
              <a:gd name="connsiteY0" fmla="*/ 4078 h 10103"/>
              <a:gd name="connsiteX1" fmla="*/ 3594 w 10000"/>
              <a:gd name="connsiteY1" fmla="*/ 3794 h 10103"/>
              <a:gd name="connsiteX2" fmla="*/ 5675 w 10000"/>
              <a:gd name="connsiteY2" fmla="*/ 3511 h 10103"/>
              <a:gd name="connsiteX3" fmla="*/ 7073 w 10000"/>
              <a:gd name="connsiteY3" fmla="*/ 103 h 10103"/>
              <a:gd name="connsiteX4" fmla="*/ 10000 w 10000"/>
              <a:gd name="connsiteY4" fmla="*/ 1109 h 10103"/>
              <a:gd name="connsiteX5" fmla="*/ 10000 w 10000"/>
              <a:gd name="connsiteY5" fmla="*/ 9164 h 10103"/>
              <a:gd name="connsiteX6" fmla="*/ 7073 w 10000"/>
              <a:gd name="connsiteY6" fmla="*/ 8157 h 10103"/>
              <a:gd name="connsiteX7" fmla="*/ 4065 w 10000"/>
              <a:gd name="connsiteY7" fmla="*/ 8371 h 10103"/>
              <a:gd name="connsiteX8" fmla="*/ 3057 w 10000"/>
              <a:gd name="connsiteY8" fmla="*/ 10057 h 10103"/>
              <a:gd name="connsiteX9" fmla="*/ 81 w 10000"/>
              <a:gd name="connsiteY9" fmla="*/ 9731 h 10103"/>
              <a:gd name="connsiteX10" fmla="*/ 0 w 10000"/>
              <a:gd name="connsiteY10" fmla="*/ 4078 h 10103"/>
              <a:gd name="connsiteX0" fmla="*/ 0 w 10000"/>
              <a:gd name="connsiteY0" fmla="*/ 3999 h 10024"/>
              <a:gd name="connsiteX1" fmla="*/ 3594 w 10000"/>
              <a:gd name="connsiteY1" fmla="*/ 3715 h 10024"/>
              <a:gd name="connsiteX2" fmla="*/ 5675 w 10000"/>
              <a:gd name="connsiteY2" fmla="*/ 3432 h 10024"/>
              <a:gd name="connsiteX3" fmla="*/ 7073 w 10000"/>
              <a:gd name="connsiteY3" fmla="*/ 24 h 10024"/>
              <a:gd name="connsiteX4" fmla="*/ 9984 w 10000"/>
              <a:gd name="connsiteY4" fmla="*/ 5380 h 10024"/>
              <a:gd name="connsiteX5" fmla="*/ 10000 w 10000"/>
              <a:gd name="connsiteY5" fmla="*/ 9085 h 10024"/>
              <a:gd name="connsiteX6" fmla="*/ 7073 w 10000"/>
              <a:gd name="connsiteY6" fmla="*/ 8078 h 10024"/>
              <a:gd name="connsiteX7" fmla="*/ 4065 w 10000"/>
              <a:gd name="connsiteY7" fmla="*/ 8292 h 10024"/>
              <a:gd name="connsiteX8" fmla="*/ 3057 w 10000"/>
              <a:gd name="connsiteY8" fmla="*/ 9978 h 10024"/>
              <a:gd name="connsiteX9" fmla="*/ 81 w 10000"/>
              <a:gd name="connsiteY9" fmla="*/ 9652 h 10024"/>
              <a:gd name="connsiteX10" fmla="*/ 0 w 10000"/>
              <a:gd name="connsiteY10" fmla="*/ 3999 h 10024"/>
              <a:gd name="connsiteX0" fmla="*/ 0 w 9985"/>
              <a:gd name="connsiteY0" fmla="*/ 3999 h 10024"/>
              <a:gd name="connsiteX1" fmla="*/ 3594 w 9985"/>
              <a:gd name="connsiteY1" fmla="*/ 3715 h 10024"/>
              <a:gd name="connsiteX2" fmla="*/ 5675 w 9985"/>
              <a:gd name="connsiteY2" fmla="*/ 3432 h 10024"/>
              <a:gd name="connsiteX3" fmla="*/ 7073 w 9985"/>
              <a:gd name="connsiteY3" fmla="*/ 24 h 10024"/>
              <a:gd name="connsiteX4" fmla="*/ 9984 w 9985"/>
              <a:gd name="connsiteY4" fmla="*/ 5380 h 10024"/>
              <a:gd name="connsiteX5" fmla="*/ 9984 w 9985"/>
              <a:gd name="connsiteY5" fmla="*/ 8360 h 10024"/>
              <a:gd name="connsiteX6" fmla="*/ 7073 w 9985"/>
              <a:gd name="connsiteY6" fmla="*/ 8078 h 10024"/>
              <a:gd name="connsiteX7" fmla="*/ 4065 w 9985"/>
              <a:gd name="connsiteY7" fmla="*/ 8292 h 10024"/>
              <a:gd name="connsiteX8" fmla="*/ 3057 w 9985"/>
              <a:gd name="connsiteY8" fmla="*/ 9978 h 10024"/>
              <a:gd name="connsiteX9" fmla="*/ 81 w 9985"/>
              <a:gd name="connsiteY9" fmla="*/ 9652 h 10024"/>
              <a:gd name="connsiteX10" fmla="*/ 0 w 9985"/>
              <a:gd name="connsiteY10" fmla="*/ 3999 h 10024"/>
              <a:gd name="connsiteX0" fmla="*/ 0 w 10000"/>
              <a:gd name="connsiteY0" fmla="*/ 3989 h 10000"/>
              <a:gd name="connsiteX1" fmla="*/ 3599 w 10000"/>
              <a:gd name="connsiteY1" fmla="*/ 3706 h 10000"/>
              <a:gd name="connsiteX2" fmla="*/ 5684 w 10000"/>
              <a:gd name="connsiteY2" fmla="*/ 3424 h 10000"/>
              <a:gd name="connsiteX3" fmla="*/ 7084 w 10000"/>
              <a:gd name="connsiteY3" fmla="*/ 24 h 10000"/>
              <a:gd name="connsiteX4" fmla="*/ 9999 w 10000"/>
              <a:gd name="connsiteY4" fmla="*/ 5367 h 10000"/>
              <a:gd name="connsiteX5" fmla="*/ 9999 w 10000"/>
              <a:gd name="connsiteY5" fmla="*/ 8340 h 10000"/>
              <a:gd name="connsiteX6" fmla="*/ 6906 w 10000"/>
              <a:gd name="connsiteY6" fmla="*/ 8064 h 10000"/>
              <a:gd name="connsiteX7" fmla="*/ 7084 w 10000"/>
              <a:gd name="connsiteY7" fmla="*/ 8059 h 10000"/>
              <a:gd name="connsiteX8" fmla="*/ 4071 w 10000"/>
              <a:gd name="connsiteY8" fmla="*/ 8272 h 10000"/>
              <a:gd name="connsiteX9" fmla="*/ 3062 w 10000"/>
              <a:gd name="connsiteY9" fmla="*/ 9954 h 10000"/>
              <a:gd name="connsiteX10" fmla="*/ 81 w 10000"/>
              <a:gd name="connsiteY10" fmla="*/ 9629 h 10000"/>
              <a:gd name="connsiteX11" fmla="*/ 0 w 10000"/>
              <a:gd name="connsiteY11" fmla="*/ 3989 h 10000"/>
              <a:gd name="connsiteX0" fmla="*/ 0 w 10131"/>
              <a:gd name="connsiteY0" fmla="*/ 3989 h 10000"/>
              <a:gd name="connsiteX1" fmla="*/ 3599 w 10131"/>
              <a:gd name="connsiteY1" fmla="*/ 3706 h 10000"/>
              <a:gd name="connsiteX2" fmla="*/ 5684 w 10131"/>
              <a:gd name="connsiteY2" fmla="*/ 3424 h 10000"/>
              <a:gd name="connsiteX3" fmla="*/ 7084 w 10131"/>
              <a:gd name="connsiteY3" fmla="*/ 24 h 10000"/>
              <a:gd name="connsiteX4" fmla="*/ 9999 w 10131"/>
              <a:gd name="connsiteY4" fmla="*/ 5367 h 10000"/>
              <a:gd name="connsiteX5" fmla="*/ 9999 w 10131"/>
              <a:gd name="connsiteY5" fmla="*/ 8340 h 10000"/>
              <a:gd name="connsiteX6" fmla="*/ 9870 w 10131"/>
              <a:gd name="connsiteY6" fmla="*/ 8041 h 10000"/>
              <a:gd name="connsiteX7" fmla="*/ 6906 w 10131"/>
              <a:gd name="connsiteY7" fmla="*/ 8064 h 10000"/>
              <a:gd name="connsiteX8" fmla="*/ 7084 w 10131"/>
              <a:gd name="connsiteY8" fmla="*/ 8059 h 10000"/>
              <a:gd name="connsiteX9" fmla="*/ 4071 w 10131"/>
              <a:gd name="connsiteY9" fmla="*/ 8272 h 10000"/>
              <a:gd name="connsiteX10" fmla="*/ 3062 w 10131"/>
              <a:gd name="connsiteY10" fmla="*/ 9954 h 10000"/>
              <a:gd name="connsiteX11" fmla="*/ 81 w 10131"/>
              <a:gd name="connsiteY11" fmla="*/ 9629 h 10000"/>
              <a:gd name="connsiteX12" fmla="*/ 0 w 10131"/>
              <a:gd name="connsiteY12" fmla="*/ 3989 h 10000"/>
              <a:gd name="connsiteX0" fmla="*/ 0 w 10131"/>
              <a:gd name="connsiteY0" fmla="*/ 632 h 6643"/>
              <a:gd name="connsiteX1" fmla="*/ 3599 w 10131"/>
              <a:gd name="connsiteY1" fmla="*/ 349 h 6643"/>
              <a:gd name="connsiteX2" fmla="*/ 5684 w 10131"/>
              <a:gd name="connsiteY2" fmla="*/ 67 h 6643"/>
              <a:gd name="connsiteX3" fmla="*/ 6872 w 10131"/>
              <a:gd name="connsiteY3" fmla="*/ 1707 h 6643"/>
              <a:gd name="connsiteX4" fmla="*/ 9999 w 10131"/>
              <a:gd name="connsiteY4" fmla="*/ 2010 h 6643"/>
              <a:gd name="connsiteX5" fmla="*/ 9999 w 10131"/>
              <a:gd name="connsiteY5" fmla="*/ 4983 h 6643"/>
              <a:gd name="connsiteX6" fmla="*/ 9870 w 10131"/>
              <a:gd name="connsiteY6" fmla="*/ 4684 h 6643"/>
              <a:gd name="connsiteX7" fmla="*/ 6906 w 10131"/>
              <a:gd name="connsiteY7" fmla="*/ 4707 h 6643"/>
              <a:gd name="connsiteX8" fmla="*/ 7084 w 10131"/>
              <a:gd name="connsiteY8" fmla="*/ 4702 h 6643"/>
              <a:gd name="connsiteX9" fmla="*/ 4071 w 10131"/>
              <a:gd name="connsiteY9" fmla="*/ 4915 h 6643"/>
              <a:gd name="connsiteX10" fmla="*/ 3062 w 10131"/>
              <a:gd name="connsiteY10" fmla="*/ 6597 h 6643"/>
              <a:gd name="connsiteX11" fmla="*/ 81 w 10131"/>
              <a:gd name="connsiteY11" fmla="*/ 6272 h 6643"/>
              <a:gd name="connsiteX12" fmla="*/ 0 w 10131"/>
              <a:gd name="connsiteY12" fmla="*/ 632 h 6643"/>
              <a:gd name="connsiteX0" fmla="*/ 0 w 10000"/>
              <a:gd name="connsiteY0" fmla="*/ 449 h 9499"/>
              <a:gd name="connsiteX1" fmla="*/ 3552 w 10000"/>
              <a:gd name="connsiteY1" fmla="*/ 23 h 9499"/>
              <a:gd name="connsiteX2" fmla="*/ 5257 w 10000"/>
              <a:gd name="connsiteY2" fmla="*/ 1777 h 9499"/>
              <a:gd name="connsiteX3" fmla="*/ 6783 w 10000"/>
              <a:gd name="connsiteY3" fmla="*/ 2068 h 9499"/>
              <a:gd name="connsiteX4" fmla="*/ 9870 w 10000"/>
              <a:gd name="connsiteY4" fmla="*/ 2524 h 9499"/>
              <a:gd name="connsiteX5" fmla="*/ 9870 w 10000"/>
              <a:gd name="connsiteY5" fmla="*/ 6999 h 9499"/>
              <a:gd name="connsiteX6" fmla="*/ 9742 w 10000"/>
              <a:gd name="connsiteY6" fmla="*/ 6549 h 9499"/>
              <a:gd name="connsiteX7" fmla="*/ 6817 w 10000"/>
              <a:gd name="connsiteY7" fmla="*/ 6584 h 9499"/>
              <a:gd name="connsiteX8" fmla="*/ 6992 w 10000"/>
              <a:gd name="connsiteY8" fmla="*/ 6576 h 9499"/>
              <a:gd name="connsiteX9" fmla="*/ 4018 w 10000"/>
              <a:gd name="connsiteY9" fmla="*/ 6897 h 9499"/>
              <a:gd name="connsiteX10" fmla="*/ 3022 w 10000"/>
              <a:gd name="connsiteY10" fmla="*/ 9429 h 9499"/>
              <a:gd name="connsiteX11" fmla="*/ 80 w 10000"/>
              <a:gd name="connsiteY11" fmla="*/ 8940 h 9499"/>
              <a:gd name="connsiteX12" fmla="*/ 0 w 10000"/>
              <a:gd name="connsiteY12" fmla="*/ 449 h 9499"/>
              <a:gd name="connsiteX0" fmla="*/ 0 w 10000"/>
              <a:gd name="connsiteY0" fmla="*/ 0 h 9527"/>
              <a:gd name="connsiteX1" fmla="*/ 3230 w 10000"/>
              <a:gd name="connsiteY1" fmla="*/ 1270 h 9527"/>
              <a:gd name="connsiteX2" fmla="*/ 5257 w 10000"/>
              <a:gd name="connsiteY2" fmla="*/ 1398 h 9527"/>
              <a:gd name="connsiteX3" fmla="*/ 6783 w 10000"/>
              <a:gd name="connsiteY3" fmla="*/ 1704 h 9527"/>
              <a:gd name="connsiteX4" fmla="*/ 9870 w 10000"/>
              <a:gd name="connsiteY4" fmla="*/ 2184 h 9527"/>
              <a:gd name="connsiteX5" fmla="*/ 9870 w 10000"/>
              <a:gd name="connsiteY5" fmla="*/ 6895 h 9527"/>
              <a:gd name="connsiteX6" fmla="*/ 9742 w 10000"/>
              <a:gd name="connsiteY6" fmla="*/ 6421 h 9527"/>
              <a:gd name="connsiteX7" fmla="*/ 6817 w 10000"/>
              <a:gd name="connsiteY7" fmla="*/ 6458 h 9527"/>
              <a:gd name="connsiteX8" fmla="*/ 6992 w 10000"/>
              <a:gd name="connsiteY8" fmla="*/ 6450 h 9527"/>
              <a:gd name="connsiteX9" fmla="*/ 4018 w 10000"/>
              <a:gd name="connsiteY9" fmla="*/ 6788 h 9527"/>
              <a:gd name="connsiteX10" fmla="*/ 3022 w 10000"/>
              <a:gd name="connsiteY10" fmla="*/ 9453 h 9527"/>
              <a:gd name="connsiteX11" fmla="*/ 80 w 10000"/>
              <a:gd name="connsiteY11" fmla="*/ 8939 h 9527"/>
              <a:gd name="connsiteX12" fmla="*/ 0 w 10000"/>
              <a:gd name="connsiteY12" fmla="*/ 0 h 9527"/>
              <a:gd name="connsiteX0" fmla="*/ 0 w 10000"/>
              <a:gd name="connsiteY0" fmla="*/ 0 h 8683"/>
              <a:gd name="connsiteX1" fmla="*/ 3230 w 10000"/>
              <a:gd name="connsiteY1" fmla="*/ 17 h 8683"/>
              <a:gd name="connsiteX2" fmla="*/ 5257 w 10000"/>
              <a:gd name="connsiteY2" fmla="*/ 151 h 8683"/>
              <a:gd name="connsiteX3" fmla="*/ 6783 w 10000"/>
              <a:gd name="connsiteY3" fmla="*/ 473 h 8683"/>
              <a:gd name="connsiteX4" fmla="*/ 9870 w 10000"/>
              <a:gd name="connsiteY4" fmla="*/ 976 h 8683"/>
              <a:gd name="connsiteX5" fmla="*/ 9870 w 10000"/>
              <a:gd name="connsiteY5" fmla="*/ 5921 h 8683"/>
              <a:gd name="connsiteX6" fmla="*/ 9742 w 10000"/>
              <a:gd name="connsiteY6" fmla="*/ 5424 h 8683"/>
              <a:gd name="connsiteX7" fmla="*/ 6817 w 10000"/>
              <a:gd name="connsiteY7" fmla="*/ 5463 h 8683"/>
              <a:gd name="connsiteX8" fmla="*/ 6992 w 10000"/>
              <a:gd name="connsiteY8" fmla="*/ 5454 h 8683"/>
              <a:gd name="connsiteX9" fmla="*/ 4018 w 10000"/>
              <a:gd name="connsiteY9" fmla="*/ 5809 h 8683"/>
              <a:gd name="connsiteX10" fmla="*/ 3022 w 10000"/>
              <a:gd name="connsiteY10" fmla="*/ 8606 h 8683"/>
              <a:gd name="connsiteX11" fmla="*/ 80 w 10000"/>
              <a:gd name="connsiteY11" fmla="*/ 8067 h 8683"/>
              <a:gd name="connsiteX12" fmla="*/ 0 w 10000"/>
              <a:gd name="connsiteY12" fmla="*/ 0 h 8683"/>
              <a:gd name="connsiteX0" fmla="*/ 0 w 10000"/>
              <a:gd name="connsiteY0" fmla="*/ 0 h 10000"/>
              <a:gd name="connsiteX1" fmla="*/ 3230 w 10000"/>
              <a:gd name="connsiteY1" fmla="*/ 20 h 10000"/>
              <a:gd name="connsiteX2" fmla="*/ 5257 w 10000"/>
              <a:gd name="connsiteY2" fmla="*/ 174 h 10000"/>
              <a:gd name="connsiteX3" fmla="*/ 6783 w 10000"/>
              <a:gd name="connsiteY3" fmla="*/ 545 h 10000"/>
              <a:gd name="connsiteX4" fmla="*/ 9870 w 10000"/>
              <a:gd name="connsiteY4" fmla="*/ 1124 h 10000"/>
              <a:gd name="connsiteX5" fmla="*/ 9870 w 10000"/>
              <a:gd name="connsiteY5" fmla="*/ 6819 h 10000"/>
              <a:gd name="connsiteX6" fmla="*/ 9742 w 10000"/>
              <a:gd name="connsiteY6" fmla="*/ 6247 h 10000"/>
              <a:gd name="connsiteX7" fmla="*/ 6817 w 10000"/>
              <a:gd name="connsiteY7" fmla="*/ 6292 h 10000"/>
              <a:gd name="connsiteX8" fmla="*/ 6992 w 10000"/>
              <a:gd name="connsiteY8" fmla="*/ 6281 h 10000"/>
              <a:gd name="connsiteX9" fmla="*/ 4420 w 10000"/>
              <a:gd name="connsiteY9" fmla="*/ 6647 h 10000"/>
              <a:gd name="connsiteX10" fmla="*/ 3022 w 10000"/>
              <a:gd name="connsiteY10" fmla="*/ 9911 h 10000"/>
              <a:gd name="connsiteX11" fmla="*/ 80 w 10000"/>
              <a:gd name="connsiteY11" fmla="*/ 9291 h 10000"/>
              <a:gd name="connsiteX12" fmla="*/ 0 w 10000"/>
              <a:gd name="connsiteY12" fmla="*/ 0 h 10000"/>
              <a:gd name="connsiteX0" fmla="*/ 0 w 10000"/>
              <a:gd name="connsiteY0" fmla="*/ 0 h 10113"/>
              <a:gd name="connsiteX1" fmla="*/ 3230 w 10000"/>
              <a:gd name="connsiteY1" fmla="*/ 20 h 10113"/>
              <a:gd name="connsiteX2" fmla="*/ 5257 w 10000"/>
              <a:gd name="connsiteY2" fmla="*/ 174 h 10113"/>
              <a:gd name="connsiteX3" fmla="*/ 6783 w 10000"/>
              <a:gd name="connsiteY3" fmla="*/ 545 h 10113"/>
              <a:gd name="connsiteX4" fmla="*/ 9870 w 10000"/>
              <a:gd name="connsiteY4" fmla="*/ 1124 h 10113"/>
              <a:gd name="connsiteX5" fmla="*/ 9870 w 10000"/>
              <a:gd name="connsiteY5" fmla="*/ 6819 h 10113"/>
              <a:gd name="connsiteX6" fmla="*/ 9742 w 10000"/>
              <a:gd name="connsiteY6" fmla="*/ 6247 h 10113"/>
              <a:gd name="connsiteX7" fmla="*/ 6817 w 10000"/>
              <a:gd name="connsiteY7" fmla="*/ 6292 h 10113"/>
              <a:gd name="connsiteX8" fmla="*/ 6992 w 10000"/>
              <a:gd name="connsiteY8" fmla="*/ 6281 h 10113"/>
              <a:gd name="connsiteX9" fmla="*/ 4420 w 10000"/>
              <a:gd name="connsiteY9" fmla="*/ 6647 h 10113"/>
              <a:gd name="connsiteX10" fmla="*/ 3311 w 10000"/>
              <a:gd name="connsiteY10" fmla="*/ 10084 h 10113"/>
              <a:gd name="connsiteX11" fmla="*/ 80 w 10000"/>
              <a:gd name="connsiteY11" fmla="*/ 9291 h 10113"/>
              <a:gd name="connsiteX12" fmla="*/ 0 w 10000"/>
              <a:gd name="connsiteY12" fmla="*/ 0 h 10113"/>
              <a:gd name="connsiteX0" fmla="*/ 0 w 10466"/>
              <a:gd name="connsiteY0" fmla="*/ 0 h 10156"/>
              <a:gd name="connsiteX1" fmla="*/ 3696 w 10466"/>
              <a:gd name="connsiteY1" fmla="*/ 63 h 10156"/>
              <a:gd name="connsiteX2" fmla="*/ 5723 w 10466"/>
              <a:gd name="connsiteY2" fmla="*/ 217 h 10156"/>
              <a:gd name="connsiteX3" fmla="*/ 7249 w 10466"/>
              <a:gd name="connsiteY3" fmla="*/ 588 h 10156"/>
              <a:gd name="connsiteX4" fmla="*/ 10336 w 10466"/>
              <a:gd name="connsiteY4" fmla="*/ 1167 h 10156"/>
              <a:gd name="connsiteX5" fmla="*/ 10336 w 10466"/>
              <a:gd name="connsiteY5" fmla="*/ 6862 h 10156"/>
              <a:gd name="connsiteX6" fmla="*/ 10208 w 10466"/>
              <a:gd name="connsiteY6" fmla="*/ 6290 h 10156"/>
              <a:gd name="connsiteX7" fmla="*/ 7283 w 10466"/>
              <a:gd name="connsiteY7" fmla="*/ 6335 h 10156"/>
              <a:gd name="connsiteX8" fmla="*/ 7458 w 10466"/>
              <a:gd name="connsiteY8" fmla="*/ 6324 h 10156"/>
              <a:gd name="connsiteX9" fmla="*/ 4886 w 10466"/>
              <a:gd name="connsiteY9" fmla="*/ 6690 h 10156"/>
              <a:gd name="connsiteX10" fmla="*/ 3777 w 10466"/>
              <a:gd name="connsiteY10" fmla="*/ 10127 h 10156"/>
              <a:gd name="connsiteX11" fmla="*/ 546 w 10466"/>
              <a:gd name="connsiteY11" fmla="*/ 9334 h 10156"/>
              <a:gd name="connsiteX12" fmla="*/ 0 w 10466"/>
              <a:gd name="connsiteY12" fmla="*/ 0 h 10156"/>
              <a:gd name="connsiteX0" fmla="*/ 0 w 10466"/>
              <a:gd name="connsiteY0" fmla="*/ 0 h 10183"/>
              <a:gd name="connsiteX1" fmla="*/ 3696 w 10466"/>
              <a:gd name="connsiteY1" fmla="*/ 63 h 10183"/>
              <a:gd name="connsiteX2" fmla="*/ 5723 w 10466"/>
              <a:gd name="connsiteY2" fmla="*/ 217 h 10183"/>
              <a:gd name="connsiteX3" fmla="*/ 7249 w 10466"/>
              <a:gd name="connsiteY3" fmla="*/ 588 h 10183"/>
              <a:gd name="connsiteX4" fmla="*/ 10336 w 10466"/>
              <a:gd name="connsiteY4" fmla="*/ 1167 h 10183"/>
              <a:gd name="connsiteX5" fmla="*/ 10336 w 10466"/>
              <a:gd name="connsiteY5" fmla="*/ 6862 h 10183"/>
              <a:gd name="connsiteX6" fmla="*/ 10208 w 10466"/>
              <a:gd name="connsiteY6" fmla="*/ 6290 h 10183"/>
              <a:gd name="connsiteX7" fmla="*/ 7283 w 10466"/>
              <a:gd name="connsiteY7" fmla="*/ 6335 h 10183"/>
              <a:gd name="connsiteX8" fmla="*/ 7458 w 10466"/>
              <a:gd name="connsiteY8" fmla="*/ 6324 h 10183"/>
              <a:gd name="connsiteX9" fmla="*/ 4886 w 10466"/>
              <a:gd name="connsiteY9" fmla="*/ 6690 h 10183"/>
              <a:gd name="connsiteX10" fmla="*/ 3777 w 10466"/>
              <a:gd name="connsiteY10" fmla="*/ 10127 h 10183"/>
              <a:gd name="connsiteX11" fmla="*/ 176 w 10466"/>
              <a:gd name="connsiteY11" fmla="*/ 9421 h 10183"/>
              <a:gd name="connsiteX12" fmla="*/ 0 w 10466"/>
              <a:gd name="connsiteY12" fmla="*/ 0 h 10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466" h="10183">
                <a:moveTo>
                  <a:pt x="0" y="0"/>
                </a:moveTo>
                <a:cubicBezTo>
                  <a:pt x="0" y="1064"/>
                  <a:pt x="2742" y="27"/>
                  <a:pt x="3696" y="63"/>
                </a:cubicBezTo>
                <a:cubicBezTo>
                  <a:pt x="4650" y="99"/>
                  <a:pt x="5131" y="131"/>
                  <a:pt x="5723" y="217"/>
                </a:cubicBezTo>
                <a:cubicBezTo>
                  <a:pt x="6315" y="304"/>
                  <a:pt x="6480" y="430"/>
                  <a:pt x="7249" y="588"/>
                </a:cubicBezTo>
                <a:cubicBezTo>
                  <a:pt x="8018" y="746"/>
                  <a:pt x="10336" y="106"/>
                  <a:pt x="10336" y="1167"/>
                </a:cubicBezTo>
                <a:cubicBezTo>
                  <a:pt x="10341" y="3527"/>
                  <a:pt x="10331" y="4502"/>
                  <a:pt x="10336" y="6862"/>
                </a:cubicBezTo>
                <a:cubicBezTo>
                  <a:pt x="10315" y="7819"/>
                  <a:pt x="10717" y="6377"/>
                  <a:pt x="10208" y="6290"/>
                </a:cubicBezTo>
                <a:cubicBezTo>
                  <a:pt x="9700" y="6202"/>
                  <a:pt x="7741" y="6430"/>
                  <a:pt x="7283" y="6335"/>
                </a:cubicBezTo>
                <a:cubicBezTo>
                  <a:pt x="6825" y="6238"/>
                  <a:pt x="7857" y="6265"/>
                  <a:pt x="7458" y="6324"/>
                </a:cubicBezTo>
                <a:lnTo>
                  <a:pt x="4886" y="6690"/>
                </a:lnTo>
                <a:cubicBezTo>
                  <a:pt x="4273" y="7324"/>
                  <a:pt x="5375" y="10127"/>
                  <a:pt x="3777" y="10127"/>
                </a:cubicBezTo>
                <a:cubicBezTo>
                  <a:pt x="2178" y="10127"/>
                  <a:pt x="176" y="10479"/>
                  <a:pt x="176" y="9421"/>
                </a:cubicBezTo>
                <a:cubicBezTo>
                  <a:pt x="149" y="5818"/>
                  <a:pt x="27" y="3601"/>
                  <a:pt x="0" y="0"/>
                </a:cubicBezTo>
                <a:close/>
              </a:path>
            </a:pathLst>
          </a:cu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ADC8FB6A-24F3-D98F-E895-F4DA22DA7A20}"/>
              </a:ext>
            </a:extLst>
          </p:cNvPr>
          <p:cNvCxnSpPr/>
          <p:nvPr/>
        </p:nvCxnSpPr>
        <p:spPr>
          <a:xfrm flipV="1">
            <a:off x="5378904" y="2736664"/>
            <a:ext cx="3105150" cy="330200"/>
          </a:xfrm>
          <a:prstGeom prst="bentConnector3">
            <a:avLst/>
          </a:prstGeom>
          <a:ln>
            <a:solidFill>
              <a:schemeClr val="accent2">
                <a:lumMod val="75000"/>
              </a:schemeClr>
            </a:solidFill>
            <a:prstDash val="lg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itle 1">
            <a:extLst>
              <a:ext uri="{FF2B5EF4-FFF2-40B4-BE49-F238E27FC236}">
                <a16:creationId xmlns:a16="http://schemas.microsoft.com/office/drawing/2014/main" id="{5C333679-69EE-156B-5ED8-E37472038052}"/>
              </a:ext>
            </a:extLst>
          </p:cNvPr>
          <p:cNvSpPr txBox="1">
            <a:spLocks/>
          </p:cNvSpPr>
          <p:nvPr/>
        </p:nvSpPr>
        <p:spPr>
          <a:xfrm>
            <a:off x="7340140" y="2838002"/>
            <a:ext cx="678552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4  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00CDF3AA-F726-3863-9478-612679EA8DC7}"/>
              </a:ext>
            </a:extLst>
          </p:cNvPr>
          <p:cNvSpPr txBox="1">
            <a:spLocks/>
          </p:cNvSpPr>
          <p:nvPr/>
        </p:nvSpPr>
        <p:spPr>
          <a:xfrm>
            <a:off x="7340140" y="3557586"/>
            <a:ext cx="678552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165AA957-B042-440C-EBCA-1C6850515A22}"/>
              </a:ext>
            </a:extLst>
          </p:cNvPr>
          <p:cNvSpPr txBox="1">
            <a:spLocks/>
          </p:cNvSpPr>
          <p:nvPr/>
        </p:nvSpPr>
        <p:spPr>
          <a:xfrm>
            <a:off x="7340140" y="4336625"/>
            <a:ext cx="678552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32AD7A58-E965-48E9-259F-1D7E7B86F3FE}"/>
              </a:ext>
            </a:extLst>
          </p:cNvPr>
          <p:cNvSpPr txBox="1">
            <a:spLocks/>
          </p:cNvSpPr>
          <p:nvPr/>
        </p:nvSpPr>
        <p:spPr>
          <a:xfrm>
            <a:off x="7340140" y="5031227"/>
            <a:ext cx="678552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D9BD598B-E865-8AEB-45B8-21DA652D6F41}"/>
              </a:ext>
            </a:extLst>
          </p:cNvPr>
          <p:cNvSpPr txBox="1">
            <a:spLocks/>
          </p:cNvSpPr>
          <p:nvPr/>
        </p:nvSpPr>
        <p:spPr>
          <a:xfrm>
            <a:off x="5905933" y="4158470"/>
            <a:ext cx="678552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67135564-95BC-4CCE-3067-04DFD8C7EF35}"/>
              </a:ext>
            </a:extLst>
          </p:cNvPr>
          <p:cNvSpPr txBox="1">
            <a:spLocks/>
          </p:cNvSpPr>
          <p:nvPr/>
        </p:nvSpPr>
        <p:spPr>
          <a:xfrm>
            <a:off x="5905933" y="4853072"/>
            <a:ext cx="678552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39B9FA-A7B3-A1EE-6BCD-50D80171B1E0}"/>
              </a:ext>
            </a:extLst>
          </p:cNvPr>
          <p:cNvSpPr txBox="1">
            <a:spLocks/>
          </p:cNvSpPr>
          <p:nvPr/>
        </p:nvSpPr>
        <p:spPr>
          <a:xfrm>
            <a:off x="5577483" y="6268212"/>
            <a:ext cx="3830492" cy="559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FLOOR PLAN – AREA C</a:t>
            </a:r>
          </a:p>
        </p:txBody>
      </p:sp>
    </p:spTree>
    <p:extLst>
      <p:ext uri="{BB962C8B-B14F-4D97-AF65-F5344CB8AC3E}">
        <p14:creationId xmlns:p14="http://schemas.microsoft.com/office/powerpoint/2010/main" val="8304705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B5A0D1-B312-3157-DC56-FC18CEE85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625DB3C8-2B41-E37B-F23A-412D2B758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7" name="Picture 6" descr="A group of kids outside of a school&#10;&#10;AI-generated content may be incorrect.">
            <a:extLst>
              <a:ext uri="{FF2B5EF4-FFF2-40B4-BE49-F238E27FC236}">
                <a16:creationId xmlns:a16="http://schemas.microsoft.com/office/drawing/2014/main" id="{082843A8-7DA9-E2F1-B437-8BD4562A51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367" b="9367"/>
          <a:stretch>
            <a:fillRect/>
          </a:stretch>
        </p:blipFill>
        <p:spPr>
          <a:xfrm>
            <a:off x="4169076" y="0"/>
            <a:ext cx="8248475" cy="7327332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A31F84C2-6572-5639-E552-FB7B599BC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5F15209-D6A1-3A9B-F6FB-A5F8A3537F79}"/>
              </a:ext>
            </a:extLst>
          </p:cNvPr>
          <p:cNvSpPr txBox="1">
            <a:spLocks/>
          </p:cNvSpPr>
          <p:nvPr/>
        </p:nvSpPr>
        <p:spPr>
          <a:xfrm>
            <a:off x="477426" y="1152876"/>
            <a:ext cx="3995818" cy="100438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F0302020204030204"/>
                <a:ea typeface="+mj-ea"/>
                <a:cs typeface="+mj-cs"/>
              </a:rPr>
              <a:t>BUILDING EXTERIOR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990D220-9946-39C6-4517-B3E571AAA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9E4CD87-0DF2-F80D-2988-C672FC5FBF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0778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9DEB1-7562-714C-DC1F-9C145A6B05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een and white logo with a bear head&#10;&#10;AI-generated content may be incorrect.">
            <a:extLst>
              <a:ext uri="{FF2B5EF4-FFF2-40B4-BE49-F238E27FC236}">
                <a16:creationId xmlns:a16="http://schemas.microsoft.com/office/drawing/2014/main" id="{A626D785-D42B-2255-36D5-F413170A34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26" r="24630"/>
          <a:stretch>
            <a:fillRect/>
          </a:stretch>
        </p:blipFill>
        <p:spPr>
          <a:xfrm>
            <a:off x="8961120" y="0"/>
            <a:ext cx="345948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97F47EA-BD2C-9864-B887-4BF5088513D2}"/>
              </a:ext>
            </a:extLst>
          </p:cNvPr>
          <p:cNvSpPr/>
          <p:nvPr/>
        </p:nvSpPr>
        <p:spPr>
          <a:xfrm>
            <a:off x="-74432" y="0"/>
            <a:ext cx="8814392" cy="6858000"/>
          </a:xfrm>
          <a:prstGeom prst="rect">
            <a:avLst/>
          </a:prstGeom>
          <a:gradFill flip="none" rotWithShape="1">
            <a:gsLst>
              <a:gs pos="6000">
                <a:schemeClr val="bg1"/>
              </a:gs>
              <a:gs pos="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997D-8430-0FDC-7C45-9F65BE3A0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858" y="0"/>
            <a:ext cx="10515600" cy="906916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SCHEDULE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6A13558-8FE7-D673-4812-D79492BFF186}"/>
              </a:ext>
            </a:extLst>
          </p:cNvPr>
          <p:cNvSpPr txBox="1">
            <a:spLocks/>
          </p:cNvSpPr>
          <p:nvPr/>
        </p:nvSpPr>
        <p:spPr>
          <a:xfrm>
            <a:off x="2331720" y="873225"/>
            <a:ext cx="11209083" cy="6331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b="1" dirty="0">
              <a:solidFill>
                <a:schemeClr val="accent1"/>
              </a:solidFill>
              <a:latin typeface="Arial"/>
              <a:cs typeface="Arial"/>
            </a:endParaRPr>
          </a:p>
          <a:p>
            <a:endParaRPr lang="en-US" sz="2000" b="1" dirty="0">
              <a:solidFill>
                <a:schemeClr val="accent1"/>
              </a:solidFill>
              <a:latin typeface="Arial"/>
              <a:cs typeface="Arial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Feasibility Study | 2022</a:t>
            </a:r>
          </a:p>
          <a:p>
            <a:endParaRPr lang="en-US" sz="1700" b="1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Educational Specifications &amp; Programming |</a:t>
            </a:r>
            <a:r>
              <a:rPr lang="en-US" sz="2000" b="1" dirty="0">
                <a:latin typeface="Arial"/>
                <a:cs typeface="Arial"/>
              </a:rPr>
              <a:t> 2023</a:t>
            </a:r>
          </a:p>
          <a:p>
            <a:endParaRPr lang="en-US" sz="1700" b="1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Conceptual Planning Committee | April – June 2023</a:t>
            </a:r>
          </a:p>
          <a:p>
            <a:endParaRPr lang="en-US" sz="2200" b="1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sz="1900" b="1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Schematic Design | January – April 2025</a:t>
            </a:r>
          </a:p>
          <a:p>
            <a:endParaRPr lang="en-US" sz="600" b="1" dirty="0">
              <a:solidFill>
                <a:srgbClr val="000000"/>
              </a:solidFill>
              <a:latin typeface="Arial"/>
              <a:cs typeface="Arial"/>
            </a:endParaRPr>
          </a:p>
          <a:p>
            <a:pPr marL="685800" indent="-342900">
              <a:buFont typeface="Wingdings" panose="05000000000000000000" pitchFamily="2" charset="2"/>
              <a:buChar char="§"/>
            </a:pPr>
            <a:r>
              <a:rPr lang="en-US" sz="1900" dirty="0">
                <a:solidFill>
                  <a:srgbClr val="000000"/>
                </a:solidFill>
                <a:latin typeface="Arial"/>
                <a:cs typeface="Arial"/>
              </a:rPr>
              <a:t>May 20:  	Board of Education Presentation &amp; Approval</a:t>
            </a:r>
          </a:p>
          <a:p>
            <a:pPr marL="685800" indent="-342900">
              <a:buFont typeface="Wingdings" panose="05000000000000000000" pitchFamily="2" charset="2"/>
              <a:buChar char="§"/>
            </a:pPr>
            <a:r>
              <a:rPr lang="en-US" sz="1900" dirty="0">
                <a:solidFill>
                  <a:srgbClr val="000000"/>
                </a:solidFill>
                <a:latin typeface="Arial"/>
                <a:cs typeface="Arial"/>
              </a:rPr>
              <a:t>June 5: 	Town of Berlin Project Review Kickoff</a:t>
            </a:r>
          </a:p>
          <a:p>
            <a:pPr marL="685800" indent="-342900">
              <a:buFont typeface="Wingdings" panose="05000000000000000000" pitchFamily="2" charset="2"/>
              <a:buChar char="§"/>
            </a:pPr>
            <a:r>
              <a:rPr lang="en-US" sz="1900" dirty="0">
                <a:solidFill>
                  <a:srgbClr val="000000"/>
                </a:solidFill>
                <a:latin typeface="Arial"/>
                <a:cs typeface="Arial"/>
              </a:rPr>
              <a:t>June 17:  	Worcester County Commissioners Approval</a:t>
            </a:r>
          </a:p>
          <a:p>
            <a:endParaRPr lang="en-US" sz="17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Design Development | May – October 2025</a:t>
            </a:r>
          </a:p>
          <a:p>
            <a:endParaRPr lang="en-US" sz="600" b="1" dirty="0">
              <a:solidFill>
                <a:srgbClr val="000000"/>
              </a:solidFill>
              <a:latin typeface="Arial"/>
              <a:cs typeface="Arial"/>
            </a:endParaRPr>
          </a:p>
          <a:p>
            <a:pPr marL="6858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900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September 17:	Staff Presentation </a:t>
            </a:r>
          </a:p>
          <a:p>
            <a:pPr marL="6858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October 15:	Conceptual Planning Committee Update</a:t>
            </a:r>
          </a:p>
          <a:p>
            <a:pPr marL="6858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900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October 27:	Community Presentation @ BES</a:t>
            </a: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endParaRPr lang="en-US" sz="600" b="1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sz="17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Construction Documents | November 2025 – June 2026</a:t>
            </a:r>
          </a:p>
          <a:p>
            <a:endParaRPr lang="en-US" sz="600" b="1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sz="17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Approvals &amp; Bidding | July 2026 – February 2027</a:t>
            </a:r>
          </a:p>
          <a:p>
            <a:endParaRPr lang="en-US" sz="600" b="1" dirty="0">
              <a:solidFill>
                <a:srgbClr val="000000"/>
              </a:solidFill>
              <a:latin typeface="Arial"/>
              <a:cs typeface="Arial"/>
            </a:endParaRPr>
          </a:p>
          <a:p>
            <a:pPr marL="685800" indent="-342900" defTabSz="4572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900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August 2026:         100% Bidding Documents  </a:t>
            </a:r>
          </a:p>
          <a:p>
            <a:pPr marL="685800" indent="-342900" defTabSz="4572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900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October 2026:        Bid Opening</a:t>
            </a:r>
          </a:p>
          <a:p>
            <a:pPr marL="685800" indent="-342900" defTabSz="4572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900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November 2026:    Board of Education Approval</a:t>
            </a:r>
          </a:p>
          <a:p>
            <a:pPr marL="685800" indent="-342900" defTabSz="4572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900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December 2026:    Worcester County Commissioners </a:t>
            </a:r>
          </a:p>
          <a:p>
            <a:pPr marL="685800" indent="-342900" defTabSz="4572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900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February 2027:      IAC / State Contract Approval </a:t>
            </a:r>
          </a:p>
          <a:p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1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</a:p>
          <a:p>
            <a:r>
              <a:rPr lang="en-US" sz="2100" b="1" dirty="0">
                <a:solidFill>
                  <a:srgbClr val="000000"/>
                </a:solidFill>
                <a:latin typeface="Arial"/>
                <a:cs typeface="Arial"/>
              </a:rPr>
              <a:t>Construction Phase |  Spring 2027 – Fall 2029</a:t>
            </a: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3A4A40F-61D1-B9F5-C3F4-314EF5A091F0}"/>
              </a:ext>
            </a:extLst>
          </p:cNvPr>
          <p:cNvCxnSpPr>
            <a:cxnSpLocks/>
          </p:cNvCxnSpPr>
          <p:nvPr/>
        </p:nvCxnSpPr>
        <p:spPr>
          <a:xfrm>
            <a:off x="623274" y="2113788"/>
            <a:ext cx="8081814" cy="0"/>
          </a:xfrm>
          <a:prstGeom prst="line">
            <a:avLst/>
          </a:prstGeom>
          <a:ln w="57150">
            <a:solidFill>
              <a:srgbClr val="4C9C45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0692ED4-C101-0F0F-2830-7953DBAFEFD7}"/>
              </a:ext>
            </a:extLst>
          </p:cNvPr>
          <p:cNvSpPr txBox="1"/>
          <p:nvPr/>
        </p:nvSpPr>
        <p:spPr>
          <a:xfrm>
            <a:off x="478452" y="892276"/>
            <a:ext cx="180754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4C9C45"/>
                </a:solidFill>
                <a:latin typeface="Arial"/>
                <a:cs typeface="Arial"/>
              </a:rPr>
              <a:t>PLANNING</a:t>
            </a:r>
            <a:endParaRPr lang="en-US" sz="2200" dirty="0">
              <a:solidFill>
                <a:srgbClr val="4C9C45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48D00C-02A4-2851-3BBE-8F23B8B53129}"/>
              </a:ext>
            </a:extLst>
          </p:cNvPr>
          <p:cNvSpPr txBox="1"/>
          <p:nvPr/>
        </p:nvSpPr>
        <p:spPr>
          <a:xfrm>
            <a:off x="478452" y="2273255"/>
            <a:ext cx="180754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4C9C45"/>
                </a:solidFill>
                <a:latin typeface="Arial"/>
                <a:cs typeface="Arial"/>
              </a:rPr>
              <a:t>DESIGN</a:t>
            </a:r>
            <a:endParaRPr lang="en-US" sz="2200" dirty="0">
              <a:solidFill>
                <a:srgbClr val="4C9C45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B482D3-0354-AF82-0540-4CF361D7012D}"/>
              </a:ext>
            </a:extLst>
          </p:cNvPr>
          <p:cNvSpPr txBox="1"/>
          <p:nvPr/>
        </p:nvSpPr>
        <p:spPr>
          <a:xfrm>
            <a:off x="478451" y="6133440"/>
            <a:ext cx="221526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4C9C45"/>
                </a:solidFill>
                <a:latin typeface="Arial"/>
                <a:cs typeface="Arial"/>
              </a:rPr>
              <a:t>BUILD</a:t>
            </a:r>
            <a:endParaRPr lang="en-US" sz="2200" dirty="0">
              <a:solidFill>
                <a:srgbClr val="4C9C45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7EB1CF-4826-3F0F-1A52-EFEDF06DDE44}"/>
              </a:ext>
            </a:extLst>
          </p:cNvPr>
          <p:cNvSpPr txBox="1"/>
          <p:nvPr/>
        </p:nvSpPr>
        <p:spPr>
          <a:xfrm>
            <a:off x="465087" y="1198598"/>
            <a:ext cx="17111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2022 - 2023</a:t>
            </a:r>
            <a:endParaRPr lang="en-US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1959946-96A1-0523-B511-1CF435148075}"/>
              </a:ext>
            </a:extLst>
          </p:cNvPr>
          <p:cNvSpPr txBox="1"/>
          <p:nvPr/>
        </p:nvSpPr>
        <p:spPr>
          <a:xfrm>
            <a:off x="465087" y="2600089"/>
            <a:ext cx="18940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2025 - 2026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8DAF12-5F36-C94F-B9F8-55312F72512F}"/>
              </a:ext>
            </a:extLst>
          </p:cNvPr>
          <p:cNvSpPr txBox="1"/>
          <p:nvPr/>
        </p:nvSpPr>
        <p:spPr>
          <a:xfrm>
            <a:off x="478451" y="6445399"/>
            <a:ext cx="16978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2027-2029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304274C-80F2-66F9-7E2D-3A4838A97483}"/>
              </a:ext>
            </a:extLst>
          </p:cNvPr>
          <p:cNvSpPr/>
          <p:nvPr/>
        </p:nvSpPr>
        <p:spPr>
          <a:xfrm>
            <a:off x="465088" y="2273255"/>
            <a:ext cx="8430320" cy="45847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7234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DB546-0940-A6DB-DFD3-475F7A6C2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0A8252C-6713-6E8A-CB17-9960B2C20A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-390" r="219" b="21151"/>
          <a:stretch>
            <a:fillRect/>
          </a:stretch>
        </p:blipFill>
        <p:spPr>
          <a:xfrm>
            <a:off x="4044797" y="116949"/>
            <a:ext cx="4175859" cy="20682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273FCA-F5ED-9BBB-10C0-CCBE50415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49" y="531921"/>
            <a:ext cx="10515600" cy="906916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BERLIN </a:t>
            </a:r>
            <a:br>
              <a:rPr lang="en-US" sz="4000" dirty="0">
                <a:latin typeface="Arial"/>
                <a:cs typeface="Arial"/>
              </a:rPr>
            </a:br>
            <a:r>
              <a:rPr lang="en-US" sz="40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CONTEXT</a:t>
            </a:r>
            <a:br>
              <a:rPr lang="en-US" sz="40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DERIVING TONES, TEXTURES, </a:t>
            </a:r>
            <a:br>
              <a:rPr lang="en-US" sz="18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&amp; FORM FROM THE LOCAL</a:t>
            </a:r>
            <a:br>
              <a:rPr lang="en-US" sz="18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VERNACULAR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5508F2-0446-9ECD-CDE9-3FB7A671B8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81"/>
          <a:stretch/>
        </p:blipFill>
        <p:spPr>
          <a:xfrm>
            <a:off x="549249" y="4498589"/>
            <a:ext cx="3421397" cy="2284260"/>
          </a:xfrm>
          <a:prstGeom prst="rect">
            <a:avLst/>
          </a:prstGeom>
        </p:spPr>
      </p:pic>
      <p:pic>
        <p:nvPicPr>
          <p:cNvPr id="8" name="Picture 7" descr="A building with a red door&#10;&#10;AI-generated content may be incorrect.">
            <a:extLst>
              <a:ext uri="{FF2B5EF4-FFF2-40B4-BE49-F238E27FC236}">
                <a16:creationId xmlns:a16="http://schemas.microsoft.com/office/drawing/2014/main" id="{6F733C74-B91C-04B9-8177-05B45BA8A4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08"/>
          <a:stretch/>
        </p:blipFill>
        <p:spPr>
          <a:xfrm>
            <a:off x="549247" y="2256219"/>
            <a:ext cx="3421398" cy="2103980"/>
          </a:xfrm>
          <a:prstGeom prst="rect">
            <a:avLst/>
          </a:prstGeom>
        </p:spPr>
      </p:pic>
      <p:pic>
        <p:nvPicPr>
          <p:cNvPr id="11" name="Picture 10" descr="A brick building with a steeple&#10;&#10;AI-generated content may be incorrect.">
            <a:extLst>
              <a:ext uri="{FF2B5EF4-FFF2-40B4-BE49-F238E27FC236}">
                <a16:creationId xmlns:a16="http://schemas.microsoft.com/office/drawing/2014/main" id="{C0C2A515-9C8E-34DF-19D2-2C06844D86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6" r="18877"/>
          <a:stretch/>
        </p:blipFill>
        <p:spPr>
          <a:xfrm rot="5400000">
            <a:off x="3868575" y="2431352"/>
            <a:ext cx="4526630" cy="4176364"/>
          </a:xfrm>
          <a:prstGeom prst="rect">
            <a:avLst/>
          </a:prstGeom>
        </p:spPr>
      </p:pic>
      <p:pic>
        <p:nvPicPr>
          <p:cNvPr id="16" name="Picture 15" descr="A building with a street and trees&#10;&#10;AI-generated content may be incorrect.">
            <a:extLst>
              <a:ext uri="{FF2B5EF4-FFF2-40B4-BE49-F238E27FC236}">
                <a16:creationId xmlns:a16="http://schemas.microsoft.com/office/drawing/2014/main" id="{31B02E47-06B8-1583-F08A-298C68F925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8" t="9131" r="29233" b="2669"/>
          <a:stretch/>
        </p:blipFill>
        <p:spPr>
          <a:xfrm rot="5400000">
            <a:off x="8464899" y="-47678"/>
            <a:ext cx="3151256" cy="3494786"/>
          </a:xfrm>
          <a:prstGeom prst="rect">
            <a:avLst/>
          </a:prstGeom>
        </p:spPr>
      </p:pic>
      <p:pic>
        <p:nvPicPr>
          <p:cNvPr id="18" name="Picture 17" descr="A stone church with a tower and a lawn&#10;&#10;AI-generated content may be incorrect.">
            <a:extLst>
              <a:ext uri="{FF2B5EF4-FFF2-40B4-BE49-F238E27FC236}">
                <a16:creationId xmlns:a16="http://schemas.microsoft.com/office/drawing/2014/main" id="{FC49557D-E959-9873-4905-CA35ABC645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4" t="33" r="6542" b="1"/>
          <a:stretch/>
        </p:blipFill>
        <p:spPr>
          <a:xfrm>
            <a:off x="8293135" y="3398575"/>
            <a:ext cx="3494787" cy="3384275"/>
          </a:xfrm>
          <a:prstGeom prst="rect">
            <a:avLst/>
          </a:prstGeom>
        </p:spPr>
      </p:pic>
      <p:pic>
        <p:nvPicPr>
          <p:cNvPr id="3" name="Picture 2" descr="A brick wall with a window&#10;&#10;AI-generated content may be incorrect.">
            <a:extLst>
              <a:ext uri="{FF2B5EF4-FFF2-40B4-BE49-F238E27FC236}">
                <a16:creationId xmlns:a16="http://schemas.microsoft.com/office/drawing/2014/main" id="{DFF0BF48-8DC8-C756-8624-003DEAD87B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93811" y="2735849"/>
            <a:ext cx="810389" cy="685348"/>
          </a:xfrm>
          <a:prstGeom prst="rect">
            <a:avLst/>
          </a:prstGeom>
          <a:solidFill>
            <a:srgbClr val="FFFFFF">
              <a:shade val="85000"/>
            </a:srgbClr>
          </a:solidFill>
          <a:ln w="63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6E2B3E50-45F7-C4D2-7B6A-D263DC5D783F}"/>
              </a:ext>
            </a:extLst>
          </p:cNvPr>
          <p:cNvCxnSpPr/>
          <p:nvPr/>
        </p:nvCxnSpPr>
        <p:spPr>
          <a:xfrm>
            <a:off x="4414024" y="3419706"/>
            <a:ext cx="9292" cy="919975"/>
          </a:xfrm>
          <a:prstGeom prst="straightConnector1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DA1009B-F2B6-622C-38D3-97A3C8674B3A}"/>
              </a:ext>
            </a:extLst>
          </p:cNvPr>
          <p:cNvCxnSpPr/>
          <p:nvPr/>
        </p:nvCxnSpPr>
        <p:spPr>
          <a:xfrm flipV="1">
            <a:off x="4418963" y="4342337"/>
            <a:ext cx="126381" cy="1434"/>
          </a:xfrm>
          <a:prstGeom prst="straightConnector1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3175D44-ED59-6224-0655-D0BBB39B9A14}"/>
              </a:ext>
            </a:extLst>
          </p:cNvPr>
          <p:cNvSpPr/>
          <p:nvPr/>
        </p:nvSpPr>
        <p:spPr>
          <a:xfrm>
            <a:off x="4545874" y="4201885"/>
            <a:ext cx="391885" cy="326571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5B5B8E2-EC00-0A8E-5D4B-3A8C6985AFAC}"/>
              </a:ext>
            </a:extLst>
          </p:cNvPr>
          <p:cNvSpPr/>
          <p:nvPr/>
        </p:nvSpPr>
        <p:spPr>
          <a:xfrm>
            <a:off x="1984707" y="4999163"/>
            <a:ext cx="391885" cy="326571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EC4C6D9-D310-9B0E-614F-5ECEFDE72637}"/>
              </a:ext>
            </a:extLst>
          </p:cNvPr>
          <p:cNvCxnSpPr>
            <a:cxnSpLocks/>
          </p:cNvCxnSpPr>
          <p:nvPr/>
        </p:nvCxnSpPr>
        <p:spPr>
          <a:xfrm>
            <a:off x="1707086" y="5073901"/>
            <a:ext cx="2237" cy="165296"/>
          </a:xfrm>
          <a:prstGeom prst="straightConnector1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0D8246A-0B73-507F-E518-67C7054A0ACF}"/>
              </a:ext>
            </a:extLst>
          </p:cNvPr>
          <p:cNvCxnSpPr>
            <a:cxnSpLocks/>
          </p:cNvCxnSpPr>
          <p:nvPr/>
        </p:nvCxnSpPr>
        <p:spPr>
          <a:xfrm flipV="1">
            <a:off x="1709098" y="5238392"/>
            <a:ext cx="273747" cy="1434"/>
          </a:xfrm>
          <a:prstGeom prst="straightConnector1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0" name="Picture 9" descr="A close up of a brick wall&#10;&#10;AI-generated content may be incorrect.">
            <a:extLst>
              <a:ext uri="{FF2B5EF4-FFF2-40B4-BE49-F238E27FC236}">
                <a16:creationId xmlns:a16="http://schemas.microsoft.com/office/drawing/2014/main" id="{FE2E6623-37DD-4069-957C-8AD2E9B8DA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4225" y="4571185"/>
            <a:ext cx="484717" cy="522018"/>
          </a:xfrm>
          <a:prstGeom prst="rect">
            <a:avLst/>
          </a:prstGeom>
          <a:solidFill>
            <a:srgbClr val="FFFFFF">
              <a:shade val="85000"/>
            </a:srgbClr>
          </a:solidFill>
          <a:ln w="63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Picture 16" descr="A stone church with a tower and red doors&#10;&#10;AI-generated content may be incorrect.">
            <a:extLst>
              <a:ext uri="{FF2B5EF4-FFF2-40B4-BE49-F238E27FC236}">
                <a16:creationId xmlns:a16="http://schemas.microsoft.com/office/drawing/2014/main" id="{451AC5DD-8F5D-434F-C507-1D477AB8FCCE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4046" t="677" r="-246"/>
          <a:stretch>
            <a:fillRect/>
          </a:stretch>
        </p:blipFill>
        <p:spPr>
          <a:xfrm>
            <a:off x="8293185" y="3419791"/>
            <a:ext cx="3503528" cy="3364766"/>
          </a:xfrm>
          <a:prstGeom prst="rect">
            <a:avLst/>
          </a:prstGeom>
        </p:spPr>
      </p:pic>
      <p:pic>
        <p:nvPicPr>
          <p:cNvPr id="19" name="Picture 18" descr="A close up of a stone wall&#10;&#10;AI-generated content may be incorrect.">
            <a:extLst>
              <a:ext uri="{FF2B5EF4-FFF2-40B4-BE49-F238E27FC236}">
                <a16:creationId xmlns:a16="http://schemas.microsoft.com/office/drawing/2014/main" id="{0ADF3545-C932-1667-7C58-0B4051A1E46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93643" y="3836337"/>
            <a:ext cx="664110" cy="663423"/>
          </a:xfrm>
          <a:prstGeom prst="rect">
            <a:avLst/>
          </a:prstGeom>
          <a:solidFill>
            <a:srgbClr val="FFFFFF">
              <a:shade val="85000"/>
            </a:srgbClr>
          </a:solidFill>
          <a:ln w="63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F1E5133-3B41-BBA9-44FD-C1ADF44A138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957479" y="3838172"/>
            <a:ext cx="673233" cy="677461"/>
          </a:xfrm>
          <a:prstGeom prst="rect">
            <a:avLst/>
          </a:prstGeom>
          <a:solidFill>
            <a:srgbClr val="FFFFFF">
              <a:shade val="85000"/>
            </a:srgbClr>
          </a:solidFill>
          <a:ln w="63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25C242B-52CF-1849-838D-DF4737584B6A}"/>
              </a:ext>
            </a:extLst>
          </p:cNvPr>
          <p:cNvSpPr/>
          <p:nvPr/>
        </p:nvSpPr>
        <p:spPr>
          <a:xfrm>
            <a:off x="9521825" y="5000607"/>
            <a:ext cx="391885" cy="326571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BA5A3B6A-B5AE-F03A-AF38-60A202A173FE}"/>
              </a:ext>
            </a:extLst>
          </p:cNvPr>
          <p:cNvSpPr/>
          <p:nvPr/>
        </p:nvSpPr>
        <p:spPr>
          <a:xfrm>
            <a:off x="11238621" y="5643258"/>
            <a:ext cx="391885" cy="326571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C44F3BF-633C-CECA-CD33-C32A7A82849C}"/>
              </a:ext>
            </a:extLst>
          </p:cNvPr>
          <p:cNvCxnSpPr>
            <a:cxnSpLocks/>
          </p:cNvCxnSpPr>
          <p:nvPr/>
        </p:nvCxnSpPr>
        <p:spPr>
          <a:xfrm flipH="1">
            <a:off x="10325236" y="4497798"/>
            <a:ext cx="2552" cy="742307"/>
          </a:xfrm>
          <a:prstGeom prst="straightConnector1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52CF4BB-729C-13C9-5101-08374455D9FB}"/>
              </a:ext>
            </a:extLst>
          </p:cNvPr>
          <p:cNvCxnSpPr>
            <a:cxnSpLocks/>
          </p:cNvCxnSpPr>
          <p:nvPr/>
        </p:nvCxnSpPr>
        <p:spPr>
          <a:xfrm flipV="1">
            <a:off x="9914220" y="5238811"/>
            <a:ext cx="410649" cy="1434"/>
          </a:xfrm>
          <a:prstGeom prst="straightConnector1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C90F4B4-CF93-AF34-B48E-DF012EBD69CA}"/>
              </a:ext>
            </a:extLst>
          </p:cNvPr>
          <p:cNvCxnSpPr>
            <a:cxnSpLocks/>
          </p:cNvCxnSpPr>
          <p:nvPr/>
        </p:nvCxnSpPr>
        <p:spPr>
          <a:xfrm>
            <a:off x="11086460" y="4529146"/>
            <a:ext cx="5343" cy="1338482"/>
          </a:xfrm>
          <a:prstGeom prst="straightConnector1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5049405-1E1E-B3F0-EAF8-DFB5105A5905}"/>
              </a:ext>
            </a:extLst>
          </p:cNvPr>
          <p:cNvCxnSpPr>
            <a:cxnSpLocks/>
          </p:cNvCxnSpPr>
          <p:nvPr/>
        </p:nvCxnSpPr>
        <p:spPr>
          <a:xfrm flipV="1">
            <a:off x="11087450" y="5866336"/>
            <a:ext cx="146122" cy="1434"/>
          </a:xfrm>
          <a:prstGeom prst="straightConnector1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869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BDE9F30-73EE-3997-8547-567783E494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053" y="0"/>
            <a:ext cx="11725893" cy="685799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AA57853-CA7F-033A-D96F-75C8A35B284E}"/>
              </a:ext>
            </a:extLst>
          </p:cNvPr>
          <p:cNvSpPr txBox="1">
            <a:spLocks/>
          </p:cNvSpPr>
          <p:nvPr/>
        </p:nvSpPr>
        <p:spPr>
          <a:xfrm>
            <a:off x="489858" y="0"/>
            <a:ext cx="10515600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SITE AXON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43093ED-0ADE-9BF1-B998-D1202021B2C3}"/>
              </a:ext>
            </a:extLst>
          </p:cNvPr>
          <p:cNvSpPr txBox="1">
            <a:spLocks/>
          </p:cNvSpPr>
          <p:nvPr/>
        </p:nvSpPr>
        <p:spPr>
          <a:xfrm>
            <a:off x="6968863" y="5566611"/>
            <a:ext cx="4700337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UNIQUE PROPERTY FEATURES</a:t>
            </a:r>
          </a:p>
          <a:p>
            <a:pPr marL="571500" marR="0" lvl="0" indent="-5715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TOPOGRAPHY</a:t>
            </a:r>
          </a:p>
          <a:p>
            <a:pPr marL="571500" marR="0" lvl="0" indent="-5715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NEIGHBORHOOD ACCESSIBILITY</a:t>
            </a:r>
          </a:p>
          <a:p>
            <a:pPr marL="571500" marR="0" lvl="0" indent="-5715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3 STREETS / 3 FRONTS</a:t>
            </a:r>
          </a:p>
        </p:txBody>
      </p:sp>
    </p:spTree>
    <p:extLst>
      <p:ext uri="{BB962C8B-B14F-4D97-AF65-F5344CB8AC3E}">
        <p14:creationId xmlns:p14="http://schemas.microsoft.com/office/powerpoint/2010/main" val="13403716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64525D-F65B-BF3E-AD43-DB1417096B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75" r="17075"/>
          <a:stretch/>
        </p:blipFill>
        <p:spPr>
          <a:xfrm>
            <a:off x="4833335" y="10"/>
            <a:ext cx="7720130" cy="6857990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770DCA0-A037-AB38-EA6F-AAE49CB7F311}"/>
              </a:ext>
            </a:extLst>
          </p:cNvPr>
          <p:cNvSpPr txBox="1">
            <a:spLocks/>
          </p:cNvSpPr>
          <p:nvPr/>
        </p:nvSpPr>
        <p:spPr>
          <a:xfrm>
            <a:off x="462851" y="1567379"/>
            <a:ext cx="3995818" cy="7437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000" dirty="0">
                <a:solidFill>
                  <a:schemeClr val="bg1"/>
                </a:solidFill>
              </a:rPr>
              <a:t>EXTERIOR</a:t>
            </a:r>
          </a:p>
          <a:p>
            <a:pPr>
              <a:spcAft>
                <a:spcPts val="600"/>
              </a:spcAft>
            </a:pPr>
            <a:r>
              <a:rPr lang="en-US" sz="4000" dirty="0">
                <a:solidFill>
                  <a:schemeClr val="bg1"/>
                </a:solidFill>
              </a:rPr>
              <a:t>FOCUS AREAS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47181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07FF3-FAAB-5F9D-3849-87A0B7E83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5A2744F-2037-355B-9773-170E0426FB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054" y="0"/>
            <a:ext cx="11725891" cy="685799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1DCAD9A-42A5-03D4-7C21-774E16841AF5}"/>
              </a:ext>
            </a:extLst>
          </p:cNvPr>
          <p:cNvSpPr txBox="1">
            <a:spLocks/>
          </p:cNvSpPr>
          <p:nvPr/>
        </p:nvSpPr>
        <p:spPr>
          <a:xfrm>
            <a:off x="489858" y="0"/>
            <a:ext cx="10515600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WEST ST. – CAR DROP OFF</a:t>
            </a:r>
            <a:endParaRPr lang="en-US" sz="40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0829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C3FC3-3718-84BA-01D9-37F094A4A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AEEC7B-E99F-0056-EA25-C97961440B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9518" y="129104"/>
            <a:ext cx="11732964" cy="659979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1B84BBD-DB2D-67B0-79ED-1975C72B2A1C}"/>
              </a:ext>
            </a:extLst>
          </p:cNvPr>
          <p:cNvSpPr txBox="1">
            <a:spLocks/>
          </p:cNvSpPr>
          <p:nvPr/>
        </p:nvSpPr>
        <p:spPr>
          <a:xfrm>
            <a:off x="489858" y="0"/>
            <a:ext cx="10515600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>
                <a:solidFill>
                  <a:schemeClr val="bg1"/>
                </a:solidFill>
                <a:latin typeface="Arial"/>
                <a:cs typeface="Arial"/>
              </a:rPr>
              <a:t>WEST ST. – CAR DROP OFF</a:t>
            </a:r>
            <a:endParaRPr lang="en-US" sz="4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644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06FBA-5C49-0390-7E30-D55A63121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chool building with a child riding a bike&#10;&#10;AI-generated content may be incorrect.">
            <a:extLst>
              <a:ext uri="{FF2B5EF4-FFF2-40B4-BE49-F238E27FC236}">
                <a16:creationId xmlns:a16="http://schemas.microsoft.com/office/drawing/2014/main" id="{913DE68C-4493-4B64-8016-907B953F9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605" y="130342"/>
            <a:ext cx="11730790" cy="659731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0808C27-AA53-2F41-E949-BD0A9B2C504F}"/>
              </a:ext>
            </a:extLst>
          </p:cNvPr>
          <p:cNvSpPr txBox="1">
            <a:spLocks/>
          </p:cNvSpPr>
          <p:nvPr/>
        </p:nvSpPr>
        <p:spPr>
          <a:xfrm>
            <a:off x="489858" y="0"/>
            <a:ext cx="10515600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>
                <a:solidFill>
                  <a:schemeClr val="bg1"/>
                </a:solidFill>
                <a:latin typeface="Arial"/>
                <a:cs typeface="Arial"/>
              </a:rPr>
              <a:t>WEST ST. – CAR DROP OFF</a:t>
            </a:r>
            <a:endParaRPr lang="en-US" sz="4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8479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8E606-13B1-6D9A-F1C4-D51212E84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8FD9A24-B9CE-D25F-1C73-DB7A8A6581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054" y="0"/>
            <a:ext cx="11725890" cy="685799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B7DF31D-1825-FE0E-CB7B-8DDF6D47590B}"/>
              </a:ext>
            </a:extLst>
          </p:cNvPr>
          <p:cNvSpPr txBox="1">
            <a:spLocks/>
          </p:cNvSpPr>
          <p:nvPr/>
        </p:nvSpPr>
        <p:spPr>
          <a:xfrm>
            <a:off x="489858" y="0"/>
            <a:ext cx="10515600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MAIN ST. – BUS DROP OFF</a:t>
            </a:r>
            <a:r>
              <a:rPr lang="en-US" sz="4000">
                <a:solidFill>
                  <a:prstClr val="white">
                    <a:lumMod val="50000"/>
                  </a:prstClr>
                </a:solidFill>
                <a:latin typeface="Arial"/>
                <a:cs typeface="Arial"/>
              </a:rPr>
              <a:t> CANOPY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6290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05CA93-E050-FDA8-F388-CD73D08DB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outside a school&#10;&#10;AI-generated content may be incorrect.">
            <a:extLst>
              <a:ext uri="{FF2B5EF4-FFF2-40B4-BE49-F238E27FC236}">
                <a16:creationId xmlns:a16="http://schemas.microsoft.com/office/drawing/2014/main" id="{0722EFE5-37FF-FD7D-992F-203002DCB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038" y="129396"/>
            <a:ext cx="11732964" cy="660094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DC0D723-E9B7-4699-B539-8553E07A5B20}"/>
              </a:ext>
            </a:extLst>
          </p:cNvPr>
          <p:cNvSpPr txBox="1">
            <a:spLocks/>
          </p:cNvSpPr>
          <p:nvPr/>
        </p:nvSpPr>
        <p:spPr>
          <a:xfrm>
            <a:off x="316604" y="5819991"/>
            <a:ext cx="10515600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4000">
                <a:solidFill>
                  <a:schemeClr val="bg1"/>
                </a:solidFill>
                <a:latin typeface="Arial"/>
                <a:cs typeface="Arial"/>
              </a:rPr>
              <a:t>MAIN ST. – BUS DROP OFF</a:t>
            </a:r>
            <a:endParaRPr lang="en-US" sz="4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3070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7F0707-2911-E773-DB63-CF23B751B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FE65566-E9E6-BBB0-D2A0-9189BD9CF8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054" y="0"/>
            <a:ext cx="11725891" cy="685799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3AE507B-EC53-0045-8CF6-035F2E422206}"/>
              </a:ext>
            </a:extLst>
          </p:cNvPr>
          <p:cNvSpPr txBox="1">
            <a:spLocks/>
          </p:cNvSpPr>
          <p:nvPr/>
        </p:nvSpPr>
        <p:spPr>
          <a:xfrm>
            <a:off x="489857" y="0"/>
            <a:ext cx="11541721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MEDIA CENTER / 2 STORY WING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0590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2ABE9-E792-9994-A3D7-559BFC359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7015890-E6F4-1F6F-4B78-3E5BA4C990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-1111515"/>
            <a:ext cx="12792082" cy="895765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BEFD8F7-DACF-987F-5F1C-8CF2AB4BF150}"/>
              </a:ext>
            </a:extLst>
          </p:cNvPr>
          <p:cNvSpPr txBox="1">
            <a:spLocks/>
          </p:cNvSpPr>
          <p:nvPr/>
        </p:nvSpPr>
        <p:spPr>
          <a:xfrm>
            <a:off x="316604" y="131093"/>
            <a:ext cx="10515600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4000">
                <a:solidFill>
                  <a:schemeClr val="bg1"/>
                </a:solidFill>
                <a:latin typeface="Arial"/>
                <a:cs typeface="Arial"/>
              </a:rPr>
              <a:t>MEDIA CENTER / 2 STORY WING</a:t>
            </a:r>
            <a:endParaRPr lang="en-US" sz="4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344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B922A-37CC-7692-A425-E017EF9FB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een and white logo with a bear head&#10;&#10;AI-generated content may be incorrect.">
            <a:extLst>
              <a:ext uri="{FF2B5EF4-FFF2-40B4-BE49-F238E27FC236}">
                <a16:creationId xmlns:a16="http://schemas.microsoft.com/office/drawing/2014/main" id="{D8C598C5-7DA1-2CE9-3EEA-2E12EF5A04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26" r="24630"/>
          <a:stretch>
            <a:fillRect/>
          </a:stretch>
        </p:blipFill>
        <p:spPr>
          <a:xfrm>
            <a:off x="8961120" y="0"/>
            <a:ext cx="345948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9868ED3-36BF-F02C-3BDF-E879DCD55406}"/>
              </a:ext>
            </a:extLst>
          </p:cNvPr>
          <p:cNvSpPr/>
          <p:nvPr/>
        </p:nvSpPr>
        <p:spPr>
          <a:xfrm>
            <a:off x="-74432" y="0"/>
            <a:ext cx="8814392" cy="6858000"/>
          </a:xfrm>
          <a:prstGeom prst="rect">
            <a:avLst/>
          </a:prstGeom>
          <a:gradFill flip="none" rotWithShape="1">
            <a:gsLst>
              <a:gs pos="6000">
                <a:schemeClr val="bg1"/>
              </a:gs>
              <a:gs pos="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41D985-CE7B-46B9-0BF8-B6D6D0F6A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858" y="0"/>
            <a:ext cx="10515600" cy="906916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SCHEDULE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982118-2B73-C747-B75A-EB446830C516}"/>
              </a:ext>
            </a:extLst>
          </p:cNvPr>
          <p:cNvSpPr txBox="1">
            <a:spLocks/>
          </p:cNvSpPr>
          <p:nvPr/>
        </p:nvSpPr>
        <p:spPr>
          <a:xfrm>
            <a:off x="2331720" y="873225"/>
            <a:ext cx="11209083" cy="6331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b="1" dirty="0">
              <a:solidFill>
                <a:schemeClr val="accent1"/>
              </a:solidFill>
              <a:latin typeface="Arial"/>
              <a:cs typeface="Arial"/>
            </a:endParaRPr>
          </a:p>
          <a:p>
            <a:endParaRPr lang="en-US" sz="2000" b="1" dirty="0">
              <a:solidFill>
                <a:schemeClr val="accent1"/>
              </a:solidFill>
              <a:latin typeface="Arial"/>
              <a:cs typeface="Arial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Feasibility Study | 2022</a:t>
            </a:r>
          </a:p>
          <a:p>
            <a:endParaRPr lang="en-US" sz="1700" b="1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Educational Specifications &amp; Programming |</a:t>
            </a:r>
            <a:r>
              <a:rPr lang="en-US" sz="2000" b="1" dirty="0">
                <a:latin typeface="Arial"/>
                <a:cs typeface="Arial"/>
              </a:rPr>
              <a:t> 2023</a:t>
            </a:r>
          </a:p>
          <a:p>
            <a:endParaRPr lang="en-US" sz="1700" b="1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Conceptual Planning Committee | April – June 2023</a:t>
            </a:r>
          </a:p>
          <a:p>
            <a:endParaRPr lang="en-US" sz="2200" b="1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sz="1900" b="1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Schematic Design | January – April 2025</a:t>
            </a:r>
          </a:p>
          <a:p>
            <a:endParaRPr lang="en-US" sz="600" b="1" dirty="0">
              <a:solidFill>
                <a:srgbClr val="000000"/>
              </a:solidFill>
              <a:latin typeface="Arial"/>
              <a:cs typeface="Arial"/>
            </a:endParaRPr>
          </a:p>
          <a:p>
            <a:pPr marL="685800" indent="-342900">
              <a:buFont typeface="Wingdings" panose="05000000000000000000" pitchFamily="2" charset="2"/>
              <a:buChar char="§"/>
            </a:pPr>
            <a:r>
              <a:rPr lang="en-US" sz="1900" dirty="0">
                <a:solidFill>
                  <a:srgbClr val="000000"/>
                </a:solidFill>
                <a:latin typeface="Arial"/>
                <a:cs typeface="Arial"/>
              </a:rPr>
              <a:t>May 20:  	Board of Education Presentation &amp; Approval</a:t>
            </a:r>
          </a:p>
          <a:p>
            <a:pPr marL="685800" indent="-342900">
              <a:buFont typeface="Wingdings" panose="05000000000000000000" pitchFamily="2" charset="2"/>
              <a:buChar char="§"/>
            </a:pPr>
            <a:r>
              <a:rPr lang="en-US" sz="1900" dirty="0">
                <a:solidFill>
                  <a:srgbClr val="000000"/>
                </a:solidFill>
                <a:latin typeface="Arial"/>
                <a:cs typeface="Arial"/>
              </a:rPr>
              <a:t>June 5: 	Town of Berlin Project Review Kickoff</a:t>
            </a:r>
          </a:p>
          <a:p>
            <a:pPr marL="685800" indent="-342900">
              <a:buFont typeface="Wingdings" panose="05000000000000000000" pitchFamily="2" charset="2"/>
              <a:buChar char="§"/>
            </a:pPr>
            <a:r>
              <a:rPr lang="en-US" sz="1900" dirty="0">
                <a:solidFill>
                  <a:srgbClr val="000000"/>
                </a:solidFill>
                <a:latin typeface="Arial"/>
                <a:cs typeface="Arial"/>
              </a:rPr>
              <a:t>June 17:  	Worcester County Commissioners Approval</a:t>
            </a:r>
          </a:p>
          <a:p>
            <a:endParaRPr lang="en-US" sz="17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Design Development | May – October 2025</a:t>
            </a:r>
          </a:p>
          <a:p>
            <a:endParaRPr lang="en-US" sz="600" b="1" dirty="0">
              <a:solidFill>
                <a:srgbClr val="000000"/>
              </a:solidFill>
              <a:latin typeface="Arial"/>
              <a:cs typeface="Arial"/>
            </a:endParaRPr>
          </a:p>
          <a:p>
            <a:pPr marL="6858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900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September 17:	Staff Presentation </a:t>
            </a:r>
          </a:p>
          <a:p>
            <a:pPr marL="6858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October 15:	Conceptual Planning Committee Update</a:t>
            </a:r>
          </a:p>
          <a:p>
            <a:pPr marL="6858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900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October 27:	Community Presentation @ BES</a:t>
            </a: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endParaRPr lang="en-US" sz="600" b="1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sz="17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Construction Documents | November 2025 – June 2026</a:t>
            </a:r>
          </a:p>
          <a:p>
            <a:endParaRPr lang="en-US" sz="600" b="1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sz="17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Approvals &amp; Bidding | July 2026 – February 2027</a:t>
            </a:r>
          </a:p>
          <a:p>
            <a:endParaRPr lang="en-US" sz="600" b="1" dirty="0">
              <a:solidFill>
                <a:srgbClr val="000000"/>
              </a:solidFill>
              <a:latin typeface="Arial"/>
              <a:cs typeface="Arial"/>
            </a:endParaRPr>
          </a:p>
          <a:p>
            <a:pPr marL="685800" indent="-342900" defTabSz="4572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900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August 2026:         100% Bidding Documents  </a:t>
            </a:r>
          </a:p>
          <a:p>
            <a:pPr marL="685800" indent="-342900" defTabSz="4572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900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October 2026:        Bid Opening</a:t>
            </a:r>
          </a:p>
          <a:p>
            <a:pPr marL="685800" indent="-342900" defTabSz="4572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900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November 2026:    Board of Education Approval</a:t>
            </a:r>
          </a:p>
          <a:p>
            <a:pPr marL="685800" indent="-342900" defTabSz="4572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900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December 2026:    Worcester County Commissioners </a:t>
            </a:r>
          </a:p>
          <a:p>
            <a:pPr marL="685800" indent="-342900" defTabSz="4572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900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February 2027:      IAC / State Contract Approval </a:t>
            </a:r>
          </a:p>
          <a:p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1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</a:p>
          <a:p>
            <a:r>
              <a:rPr lang="en-US" sz="2100" b="1" dirty="0">
                <a:solidFill>
                  <a:srgbClr val="000000"/>
                </a:solidFill>
                <a:latin typeface="Arial"/>
                <a:cs typeface="Arial"/>
              </a:rPr>
              <a:t>Construction Phase |  Spring 2027 – Fall 2029</a:t>
            </a: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BA64B50-CB5A-BED7-19BE-6285A75F3E81}"/>
              </a:ext>
            </a:extLst>
          </p:cNvPr>
          <p:cNvCxnSpPr>
            <a:cxnSpLocks/>
          </p:cNvCxnSpPr>
          <p:nvPr/>
        </p:nvCxnSpPr>
        <p:spPr>
          <a:xfrm>
            <a:off x="623274" y="2113788"/>
            <a:ext cx="8081814" cy="0"/>
          </a:xfrm>
          <a:prstGeom prst="line">
            <a:avLst/>
          </a:prstGeom>
          <a:ln w="57150">
            <a:solidFill>
              <a:srgbClr val="4C9C45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53257DB-DD97-450E-3482-6081927E8BE2}"/>
              </a:ext>
            </a:extLst>
          </p:cNvPr>
          <p:cNvSpPr txBox="1"/>
          <p:nvPr/>
        </p:nvSpPr>
        <p:spPr>
          <a:xfrm>
            <a:off x="478452" y="892276"/>
            <a:ext cx="180754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4C9C45"/>
                </a:solidFill>
                <a:latin typeface="Arial"/>
                <a:cs typeface="Arial"/>
              </a:rPr>
              <a:t>PLANNING</a:t>
            </a:r>
            <a:endParaRPr lang="en-US" sz="2200" dirty="0">
              <a:solidFill>
                <a:srgbClr val="4C9C45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354E62-4578-E46A-E3E3-C537F69BC2C9}"/>
              </a:ext>
            </a:extLst>
          </p:cNvPr>
          <p:cNvSpPr txBox="1"/>
          <p:nvPr/>
        </p:nvSpPr>
        <p:spPr>
          <a:xfrm>
            <a:off x="478452" y="2273255"/>
            <a:ext cx="180754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4C9C45"/>
                </a:solidFill>
                <a:latin typeface="Arial"/>
                <a:cs typeface="Arial"/>
              </a:rPr>
              <a:t>DESIGN</a:t>
            </a:r>
            <a:endParaRPr lang="en-US" sz="2200" dirty="0">
              <a:solidFill>
                <a:srgbClr val="4C9C45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714147-87DF-4A46-75A9-394C2F712BC1}"/>
              </a:ext>
            </a:extLst>
          </p:cNvPr>
          <p:cNvSpPr txBox="1"/>
          <p:nvPr/>
        </p:nvSpPr>
        <p:spPr>
          <a:xfrm>
            <a:off x="478451" y="6133440"/>
            <a:ext cx="221526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4C9C45"/>
                </a:solidFill>
                <a:latin typeface="Arial"/>
                <a:cs typeface="Arial"/>
              </a:rPr>
              <a:t>BUILD</a:t>
            </a:r>
            <a:endParaRPr lang="en-US" sz="2200" dirty="0">
              <a:solidFill>
                <a:srgbClr val="4C9C45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7B9C07F-8363-F725-C1B1-71D5E5E5CC3C}"/>
              </a:ext>
            </a:extLst>
          </p:cNvPr>
          <p:cNvSpPr txBox="1"/>
          <p:nvPr/>
        </p:nvSpPr>
        <p:spPr>
          <a:xfrm>
            <a:off x="465087" y="1198598"/>
            <a:ext cx="17111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2022 - 2023</a:t>
            </a:r>
            <a:endParaRPr lang="en-US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26F8750-DD3B-C4A0-19AD-E7074A80AE0F}"/>
              </a:ext>
            </a:extLst>
          </p:cNvPr>
          <p:cNvSpPr txBox="1"/>
          <p:nvPr/>
        </p:nvSpPr>
        <p:spPr>
          <a:xfrm>
            <a:off x="465087" y="2600089"/>
            <a:ext cx="18940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2025 - 2026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7F987AC-582B-7379-89B6-89E8260B547E}"/>
              </a:ext>
            </a:extLst>
          </p:cNvPr>
          <p:cNvSpPr txBox="1"/>
          <p:nvPr/>
        </p:nvSpPr>
        <p:spPr>
          <a:xfrm>
            <a:off x="478451" y="6445399"/>
            <a:ext cx="16978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2027-2029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2D6417-D4E3-9489-573A-E648F4E92EAF}"/>
              </a:ext>
            </a:extLst>
          </p:cNvPr>
          <p:cNvSpPr/>
          <p:nvPr/>
        </p:nvSpPr>
        <p:spPr>
          <a:xfrm>
            <a:off x="465088" y="3320660"/>
            <a:ext cx="8430320" cy="35373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5938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02DE82-115E-FDD7-971F-2797F3B36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8C24B87C-0CE5-BFDD-811A-02AF01D48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26604D-D261-B520-141B-BF49C486B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27367" y="-146785"/>
            <a:ext cx="12713902" cy="7151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8AC3A32E-B063-680C-AA69-1AA3FD29B7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7DBE375-444A-E7B8-4172-E678A79D8D73}"/>
              </a:ext>
            </a:extLst>
          </p:cNvPr>
          <p:cNvSpPr txBox="1">
            <a:spLocks/>
          </p:cNvSpPr>
          <p:nvPr/>
        </p:nvSpPr>
        <p:spPr>
          <a:xfrm>
            <a:off x="462851" y="1567379"/>
            <a:ext cx="3995818" cy="7437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F0302020204030204"/>
                <a:ea typeface="+mj-ea"/>
                <a:cs typeface="+mj-cs"/>
              </a:rPr>
              <a:t>INTERIOR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F0302020204030204"/>
                <a:ea typeface="+mj-ea"/>
                <a:cs typeface="+mj-cs"/>
              </a:rPr>
              <a:t>FOCUS AREAS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7AE99C6-7322-1910-7D00-1BDE9F5714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C9A4EE2-D7B9-D67A-6DCE-9CAF25B5B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74081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C299F-226C-50AF-08D4-1E34C267A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6B33025-6891-498C-4FD8-F8A179DD9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62" y="1011691"/>
            <a:ext cx="12030075" cy="572610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BB2824E-9876-2122-690C-C99B9EAB87DC}"/>
              </a:ext>
            </a:extLst>
          </p:cNvPr>
          <p:cNvSpPr txBox="1">
            <a:spLocks/>
          </p:cNvSpPr>
          <p:nvPr/>
        </p:nvSpPr>
        <p:spPr>
          <a:xfrm>
            <a:off x="489858" y="0"/>
            <a:ext cx="10515600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ln w="22225">
                  <a:solidFill>
                    <a:srgbClr val="BCB800"/>
                  </a:solidFill>
                  <a:prstDash val="solid"/>
                </a:ln>
                <a:solidFill>
                  <a:srgbClr val="FFFF99"/>
                </a:solidFill>
                <a:latin typeface="Arial"/>
                <a:cs typeface="Arial"/>
              </a:rPr>
              <a:t>WELCOME</a:t>
            </a:r>
            <a:r>
              <a:rPr lang="en-US" sz="40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 – </a:t>
            </a:r>
            <a:r>
              <a:rPr lang="en-US" sz="4000" i="1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entry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3AF045-C26C-F410-C81A-880D38062518}"/>
              </a:ext>
            </a:extLst>
          </p:cNvPr>
          <p:cNvSpPr/>
          <p:nvPr/>
        </p:nvSpPr>
        <p:spPr>
          <a:xfrm>
            <a:off x="10915650" y="605858"/>
            <a:ext cx="1609725" cy="10610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6534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99F08-4A0F-019D-9C71-7C06A1587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F2EC8EE-5F0B-D844-5FA0-A3DDE37D7100}"/>
              </a:ext>
            </a:extLst>
          </p:cNvPr>
          <p:cNvSpPr txBox="1">
            <a:spLocks/>
          </p:cNvSpPr>
          <p:nvPr/>
        </p:nvSpPr>
        <p:spPr>
          <a:xfrm>
            <a:off x="489858" y="0"/>
            <a:ext cx="10515600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ln w="22225">
                  <a:solidFill>
                    <a:srgbClr val="BCB800"/>
                  </a:solidFill>
                  <a:prstDash val="solid"/>
                </a:ln>
                <a:solidFill>
                  <a:srgbClr val="FFFF99"/>
                </a:solidFill>
                <a:latin typeface="Arial"/>
                <a:cs typeface="Arial"/>
              </a:rPr>
              <a:t>WELCOME</a:t>
            </a:r>
            <a:r>
              <a:rPr lang="en-US" sz="40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 – </a:t>
            </a:r>
            <a:r>
              <a:rPr lang="en-US" sz="4000" i="1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entry from bus door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ADB94E0-D845-CDAE-B282-7E32B16FD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3021" y="906916"/>
            <a:ext cx="10625957" cy="597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97246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66A9EA0-DAE5-05B0-4382-37CA71B2796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962" y="972306"/>
            <a:ext cx="12192000" cy="580487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FA7BC19-72F5-7F5A-0115-D6C962F43BD4}"/>
              </a:ext>
            </a:extLst>
          </p:cNvPr>
          <p:cNvSpPr txBox="1">
            <a:spLocks/>
          </p:cNvSpPr>
          <p:nvPr/>
        </p:nvSpPr>
        <p:spPr>
          <a:xfrm>
            <a:off x="489858" y="0"/>
            <a:ext cx="10515600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>
                <a:ln w="22225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96DCF8"/>
                </a:solidFill>
                <a:latin typeface="Arial"/>
                <a:cs typeface="Arial"/>
              </a:rPr>
              <a:t>GATHER</a:t>
            </a:r>
            <a:r>
              <a:rPr lang="en-US" sz="40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 - </a:t>
            </a:r>
            <a:r>
              <a:rPr lang="en-US" sz="4000" i="1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cafetorium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775637-522D-963E-38C0-FEF63B23679D}"/>
              </a:ext>
            </a:extLst>
          </p:cNvPr>
          <p:cNvSpPr/>
          <p:nvPr/>
        </p:nvSpPr>
        <p:spPr>
          <a:xfrm>
            <a:off x="10915650" y="605858"/>
            <a:ext cx="1609725" cy="10610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0226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E8848B2-0D7C-5127-9497-B61F3A2CCBDD}"/>
              </a:ext>
            </a:extLst>
          </p:cNvPr>
          <p:cNvSpPr txBox="1">
            <a:spLocks/>
          </p:cNvSpPr>
          <p:nvPr/>
        </p:nvSpPr>
        <p:spPr>
          <a:xfrm>
            <a:off x="489858" y="0"/>
            <a:ext cx="10515600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ln w="22225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96DCF8"/>
                </a:solidFill>
                <a:latin typeface="Arial"/>
                <a:cs typeface="Arial"/>
              </a:rPr>
              <a:t>GATHER</a:t>
            </a:r>
            <a:r>
              <a:rPr lang="en-US" sz="40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 - </a:t>
            </a:r>
            <a:r>
              <a:rPr lang="en-US" sz="4000" i="1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cafetorium from lobby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0F48DCF5-7604-F721-1327-6E867204D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3021" y="906916"/>
            <a:ext cx="10625957" cy="597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88462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FF152-987F-6D38-FBB2-E7F42B9CD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D18B158-57E2-2A8C-BB28-80201F35A2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3021" y="906916"/>
            <a:ext cx="10625957" cy="597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99DAB4C-347A-EE15-4295-4D14B69347C8}"/>
              </a:ext>
            </a:extLst>
          </p:cNvPr>
          <p:cNvSpPr txBox="1">
            <a:spLocks/>
          </p:cNvSpPr>
          <p:nvPr/>
        </p:nvSpPr>
        <p:spPr>
          <a:xfrm>
            <a:off x="489858" y="0"/>
            <a:ext cx="10515600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ln w="22225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96DCF8"/>
                </a:solidFill>
                <a:latin typeface="Arial"/>
                <a:cs typeface="Arial"/>
              </a:rPr>
              <a:t>GATHER</a:t>
            </a:r>
            <a:r>
              <a:rPr lang="en-US" sz="40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 – </a:t>
            </a:r>
            <a:r>
              <a:rPr lang="en-US" sz="4000" i="1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cafetorium/gym from serving area </a:t>
            </a:r>
          </a:p>
        </p:txBody>
      </p:sp>
    </p:spTree>
    <p:extLst>
      <p:ext uri="{BB962C8B-B14F-4D97-AF65-F5344CB8AC3E}">
        <p14:creationId xmlns:p14="http://schemas.microsoft.com/office/powerpoint/2010/main" val="40640204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4620E-ABD9-8BC3-1817-1A5D241FA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DDE746D-0B9B-49A5-D024-690F62B7D6CA}"/>
              </a:ext>
            </a:extLst>
          </p:cNvPr>
          <p:cNvGrpSpPr/>
          <p:nvPr/>
        </p:nvGrpSpPr>
        <p:grpSpPr>
          <a:xfrm>
            <a:off x="2066925" y="95250"/>
            <a:ext cx="9501868" cy="6636944"/>
            <a:chOff x="3136267" y="699758"/>
            <a:chExt cx="8432526" cy="603243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A5B50A5-BDC4-5D68-8272-67C4C79F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3136267" y="2774319"/>
              <a:ext cx="8432523" cy="395787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8598EE7-BB31-4F17-9410-0FBD7212A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889391" y="699758"/>
              <a:ext cx="3679402" cy="3146282"/>
            </a:xfrm>
            <a:prstGeom prst="rect">
              <a:avLst/>
            </a:prstGeom>
          </p:spPr>
        </p:pic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D8364B9-5B80-13C8-7189-531BC753BF96}"/>
                </a:ext>
              </a:extLst>
            </p:cNvPr>
            <p:cNvCxnSpPr/>
            <p:nvPr/>
          </p:nvCxnSpPr>
          <p:spPr>
            <a:xfrm>
              <a:off x="8981282" y="3742056"/>
              <a:ext cx="0" cy="2926080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CA19EF4-AD26-5CE7-3B97-D586E81407DA}"/>
                </a:ext>
              </a:extLst>
            </p:cNvPr>
            <p:cNvCxnSpPr/>
            <p:nvPr/>
          </p:nvCxnSpPr>
          <p:spPr>
            <a:xfrm>
              <a:off x="7895432" y="3357221"/>
              <a:ext cx="0" cy="2926080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B0404D9-EF9D-12FF-F988-B304892A4EBC}"/>
                </a:ext>
              </a:extLst>
            </p:cNvPr>
            <p:cNvCxnSpPr/>
            <p:nvPr/>
          </p:nvCxnSpPr>
          <p:spPr>
            <a:xfrm>
              <a:off x="11508582" y="1354456"/>
              <a:ext cx="0" cy="2926080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EF744B3-DD08-42E1-7094-371F1C066217}"/>
              </a:ext>
            </a:extLst>
          </p:cNvPr>
          <p:cNvSpPr txBox="1">
            <a:spLocks/>
          </p:cNvSpPr>
          <p:nvPr/>
        </p:nvSpPr>
        <p:spPr>
          <a:xfrm>
            <a:off x="489858" y="0"/>
            <a:ext cx="10515600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ln w="22225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latin typeface="Arial"/>
                <a:cs typeface="Arial"/>
              </a:rPr>
              <a:t>GROW</a:t>
            </a:r>
            <a:r>
              <a:rPr lang="en-US" sz="4000" b="1" dirty="0">
                <a:ln w="22225">
                  <a:solidFill>
                    <a:srgbClr val="EE8E00"/>
                  </a:solidFill>
                  <a:prstDash val="solid"/>
                </a:ln>
                <a:solidFill>
                  <a:srgbClr val="B1E59F"/>
                </a:solidFill>
                <a:latin typeface="Arial"/>
                <a:cs typeface="Arial"/>
              </a:rPr>
              <a:t> </a:t>
            </a:r>
            <a:r>
              <a:rPr lang="en-US" sz="40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– </a:t>
            </a:r>
            <a:r>
              <a:rPr lang="en-US" sz="4000" i="1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classrooms and corridors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5680D9-8CB0-ECB3-A1A7-F69C4965D5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60" r="2685"/>
          <a:stretch>
            <a:fillRect/>
          </a:stretch>
        </p:blipFill>
        <p:spPr>
          <a:xfrm>
            <a:off x="250859" y="963223"/>
            <a:ext cx="3038475" cy="2043070"/>
          </a:xfrm>
          <a:prstGeom prst="rect">
            <a:avLst/>
          </a:prstGeom>
          <a:ln w="34925">
            <a:solidFill>
              <a:srgbClr val="C00000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5A9190-00CE-0312-72A1-46209D54BF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6345"/>
          <a:stretch>
            <a:fillRect/>
          </a:stretch>
        </p:blipFill>
        <p:spPr>
          <a:xfrm>
            <a:off x="250859" y="3189368"/>
            <a:ext cx="3038455" cy="2043071"/>
          </a:xfrm>
          <a:prstGeom prst="rect">
            <a:avLst/>
          </a:prstGeom>
          <a:ln w="34925">
            <a:solidFill>
              <a:srgbClr val="C00000"/>
            </a:solidFill>
          </a:ln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129B42F-8F44-100A-29BB-D2391C3D66EB}"/>
              </a:ext>
            </a:extLst>
          </p:cNvPr>
          <p:cNvSpPr/>
          <p:nvPr/>
        </p:nvSpPr>
        <p:spPr>
          <a:xfrm>
            <a:off x="8201032" y="4781550"/>
            <a:ext cx="1080769" cy="647699"/>
          </a:xfrm>
          <a:prstGeom prst="roundRect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 w="79375"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8578A4-35F3-2DDF-2B5D-85E5C133FB00}"/>
              </a:ext>
            </a:extLst>
          </p:cNvPr>
          <p:cNvSpPr txBox="1"/>
          <p:nvPr/>
        </p:nvSpPr>
        <p:spPr>
          <a:xfrm>
            <a:off x="9201073" y="6332084"/>
            <a:ext cx="523952" cy="400110"/>
          </a:xfrm>
          <a:prstGeom prst="rect">
            <a:avLst/>
          </a:prstGeom>
          <a:solidFill>
            <a:srgbClr val="46B1E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5CBF1CE-D733-D251-4C9E-D23445598928}"/>
              </a:ext>
            </a:extLst>
          </p:cNvPr>
          <p:cNvSpPr txBox="1"/>
          <p:nvPr/>
        </p:nvSpPr>
        <p:spPr>
          <a:xfrm>
            <a:off x="2865647" y="6332084"/>
            <a:ext cx="1505773" cy="40011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PRE-K 3 &amp; 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2EA01B-9344-93B2-85AB-58D6F1B70702}"/>
              </a:ext>
            </a:extLst>
          </p:cNvPr>
          <p:cNvSpPr txBox="1"/>
          <p:nvPr/>
        </p:nvSpPr>
        <p:spPr>
          <a:xfrm>
            <a:off x="11008017" y="4683901"/>
            <a:ext cx="589632" cy="400110"/>
          </a:xfrm>
          <a:prstGeom prst="rect">
            <a:avLst/>
          </a:prstGeom>
          <a:solidFill>
            <a:srgbClr val="46B1E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1st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A0AC369-0327-B928-9ED5-D13C593363DC}"/>
              </a:ext>
            </a:extLst>
          </p:cNvPr>
          <p:cNvSpPr txBox="1"/>
          <p:nvPr/>
        </p:nvSpPr>
        <p:spPr>
          <a:xfrm>
            <a:off x="9518548" y="2818961"/>
            <a:ext cx="636963" cy="400110"/>
          </a:xfrm>
          <a:prstGeom prst="rect">
            <a:avLst/>
          </a:prstGeom>
          <a:solidFill>
            <a:srgbClr val="4C9C4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2nd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78543D9-A26D-468F-5F13-64F71C4D6537}"/>
              </a:ext>
            </a:extLst>
          </p:cNvPr>
          <p:cNvSpPr txBox="1"/>
          <p:nvPr/>
        </p:nvSpPr>
        <p:spPr>
          <a:xfrm>
            <a:off x="10125075" y="2321395"/>
            <a:ext cx="636964" cy="400110"/>
          </a:xfrm>
          <a:prstGeom prst="rect">
            <a:avLst/>
          </a:prstGeom>
          <a:solidFill>
            <a:srgbClr val="B6DF8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4th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F1C3664-D223-25F1-16CB-8E99708754D2}"/>
              </a:ext>
            </a:extLst>
          </p:cNvPr>
          <p:cNvSpPr txBox="1"/>
          <p:nvPr/>
        </p:nvSpPr>
        <p:spPr>
          <a:xfrm>
            <a:off x="10724044" y="1826035"/>
            <a:ext cx="636960" cy="400110"/>
          </a:xfrm>
          <a:prstGeom prst="rect">
            <a:avLst/>
          </a:prstGeom>
          <a:solidFill>
            <a:srgbClr val="4C9C45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 dirty="0"/>
              <a:t>3rd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96AC86-A2A2-F35F-9AE6-14224C6B5998}"/>
              </a:ext>
            </a:extLst>
          </p:cNvPr>
          <p:cNvSpPr txBox="1"/>
          <p:nvPr/>
        </p:nvSpPr>
        <p:spPr>
          <a:xfrm>
            <a:off x="6638555" y="958223"/>
            <a:ext cx="1791015" cy="40011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MAIN STAIR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0B9617D-E351-9FF3-64D0-0D8677BC6FC3}"/>
              </a:ext>
            </a:extLst>
          </p:cNvPr>
          <p:cNvSpPr/>
          <p:nvPr/>
        </p:nvSpPr>
        <p:spPr>
          <a:xfrm>
            <a:off x="8201032" y="1465342"/>
            <a:ext cx="1080770" cy="647699"/>
          </a:xfrm>
          <a:prstGeom prst="roundRect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 w="79375"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9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2" grpId="0" animBg="1"/>
      <p:bldP spid="2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A9653-955C-2968-A4DE-9178E652A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PTED Consulting | Thornton Tomasetti">
            <a:extLst>
              <a:ext uri="{FF2B5EF4-FFF2-40B4-BE49-F238E27FC236}">
                <a16:creationId xmlns:a16="http://schemas.microsoft.com/office/drawing/2014/main" id="{2E6F9CEC-6D03-6BD8-4954-D7FA521392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1" y="906916"/>
            <a:ext cx="8305800" cy="5840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B225BDA-000A-CB3D-7242-0BB99B008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858" y="0"/>
            <a:ext cx="10515600" cy="906916"/>
          </a:xfrm>
        </p:spPr>
        <p:txBody>
          <a:bodyPr>
            <a:norm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CPTED </a:t>
            </a:r>
            <a:r>
              <a:rPr lang="en-US" sz="40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Principles</a:t>
            </a:r>
            <a:endParaRPr lang="en-US" sz="4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ABBCA3-A85C-E01B-49EC-1375FEC9FD99}"/>
              </a:ext>
            </a:extLst>
          </p:cNvPr>
          <p:cNvSpPr txBox="1"/>
          <p:nvPr/>
        </p:nvSpPr>
        <p:spPr>
          <a:xfrm>
            <a:off x="489859" y="819997"/>
            <a:ext cx="7549241" cy="57246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lang="en-US" sz="2600" dirty="0">
                <a:latin typeface="Arial"/>
                <a:cs typeface="Arial"/>
              </a:rPr>
              <a:t>rime </a:t>
            </a:r>
            <a:r>
              <a:rPr lang="en-US" sz="2600" b="1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lang="en-US" sz="2600" dirty="0">
                <a:latin typeface="Arial"/>
                <a:cs typeface="Arial"/>
              </a:rPr>
              <a:t>revention </a:t>
            </a:r>
            <a:r>
              <a:rPr lang="en-US" sz="2600" b="1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lang="en-US" sz="2600" dirty="0">
                <a:latin typeface="Arial"/>
                <a:cs typeface="Arial"/>
              </a:rPr>
              <a:t>hrough </a:t>
            </a:r>
            <a:r>
              <a:rPr lang="en-US" sz="2600" b="1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lang="en-US" sz="2600" dirty="0">
                <a:latin typeface="Arial"/>
                <a:cs typeface="Arial"/>
              </a:rPr>
              <a:t>nvironmental </a:t>
            </a:r>
            <a:r>
              <a:rPr lang="en-US" sz="2600" b="1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lang="en-US" sz="2600" dirty="0">
                <a:latin typeface="Arial"/>
                <a:cs typeface="Arial"/>
              </a:rPr>
              <a:t>esign</a:t>
            </a:r>
          </a:p>
          <a:p>
            <a:endParaRPr lang="en-US" sz="1800" dirty="0">
              <a:latin typeface="Arial"/>
              <a:cs typeface="Arial"/>
            </a:endParaRPr>
          </a:p>
          <a:p>
            <a:endParaRPr lang="en-US" sz="1000" dirty="0">
              <a:latin typeface="Arial"/>
              <a:cs typeface="Arial"/>
            </a:endParaRPr>
          </a:p>
          <a:p>
            <a:r>
              <a:rPr lang="en-US" sz="2600" dirty="0">
                <a:latin typeface="Arial"/>
                <a:cs typeface="Arial"/>
              </a:rPr>
              <a:t>Multi-disciplinary approach of crime </a:t>
            </a:r>
          </a:p>
          <a:p>
            <a:r>
              <a:rPr lang="en-US" sz="2600" dirty="0">
                <a:latin typeface="Arial"/>
                <a:cs typeface="Arial"/>
              </a:rPr>
              <a:t>prevention utilizing site and architectural </a:t>
            </a:r>
          </a:p>
          <a:p>
            <a:r>
              <a:rPr lang="en-US" sz="2600" dirty="0">
                <a:latin typeface="Arial"/>
                <a:cs typeface="Arial"/>
              </a:rPr>
              <a:t>design, and the management of the </a:t>
            </a:r>
          </a:p>
          <a:p>
            <a:r>
              <a:rPr lang="en-US" sz="2600" dirty="0">
                <a:latin typeface="Arial"/>
                <a:cs typeface="Arial"/>
              </a:rPr>
              <a:t>built and natural environments.  </a:t>
            </a:r>
          </a:p>
          <a:p>
            <a:endParaRPr lang="en-US" sz="2600" dirty="0">
              <a:latin typeface="Arial"/>
              <a:cs typeface="Arial"/>
            </a:endParaRPr>
          </a:p>
          <a:p>
            <a:endParaRPr lang="en-US" sz="2600" dirty="0">
              <a:latin typeface="Arial"/>
              <a:cs typeface="Arial"/>
            </a:endParaRPr>
          </a:p>
          <a:p>
            <a:r>
              <a:rPr lang="en-US" sz="2600" dirty="0">
                <a:latin typeface="Arial"/>
                <a:cs typeface="Arial"/>
              </a:rPr>
              <a:t>Focus on reducing opportunities </a:t>
            </a:r>
          </a:p>
          <a:p>
            <a:r>
              <a:rPr lang="en-US" sz="2600" dirty="0">
                <a:latin typeface="Arial"/>
                <a:cs typeface="Arial"/>
              </a:rPr>
              <a:t>for crime, deterring offender decisions </a:t>
            </a:r>
          </a:p>
          <a:p>
            <a:r>
              <a:rPr lang="en-US" sz="2600" dirty="0">
                <a:latin typeface="Arial"/>
                <a:cs typeface="Arial"/>
              </a:rPr>
              <a:t>preceding criminal acts and building a </a:t>
            </a:r>
          </a:p>
          <a:p>
            <a:r>
              <a:rPr lang="en-US" sz="2600" dirty="0">
                <a:latin typeface="Arial"/>
                <a:cs typeface="Arial"/>
              </a:rPr>
              <a:t>sense of community to gain territorial </a:t>
            </a:r>
          </a:p>
          <a:p>
            <a:r>
              <a:rPr lang="en-US" sz="2600" dirty="0">
                <a:latin typeface="Arial"/>
                <a:cs typeface="Arial"/>
              </a:rPr>
              <a:t>control, reduce crime and minimize </a:t>
            </a:r>
          </a:p>
          <a:p>
            <a:r>
              <a:rPr lang="en-US" sz="2600" dirty="0">
                <a:latin typeface="Arial"/>
                <a:cs typeface="Arial"/>
              </a:rPr>
              <a:t>fear of crime.  </a:t>
            </a:r>
          </a:p>
        </p:txBody>
      </p:sp>
    </p:spTree>
    <p:extLst>
      <p:ext uri="{BB962C8B-B14F-4D97-AF65-F5344CB8AC3E}">
        <p14:creationId xmlns:p14="http://schemas.microsoft.com/office/powerpoint/2010/main" val="15657533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1013FF0-7FA9-9EAB-DDF4-D8E001CA64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054" y="0"/>
            <a:ext cx="1172589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31256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83E0C-9153-0040-F277-387A0A8C7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261B8E7-2C7A-0101-7DDE-A7CDEEC03A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054" y="0"/>
            <a:ext cx="11725891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372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82A7E-6B03-37D1-2B51-CD41F7163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een and white logo with a bear head&#10;&#10;AI-generated content may be incorrect.">
            <a:extLst>
              <a:ext uri="{FF2B5EF4-FFF2-40B4-BE49-F238E27FC236}">
                <a16:creationId xmlns:a16="http://schemas.microsoft.com/office/drawing/2014/main" id="{8F1DA507-AEA3-B088-A51C-8E65739F0D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26" r="24630"/>
          <a:stretch>
            <a:fillRect/>
          </a:stretch>
        </p:blipFill>
        <p:spPr>
          <a:xfrm>
            <a:off x="8961120" y="0"/>
            <a:ext cx="345948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75EB8E4-945F-C3B8-327D-D48BBE48B7F1}"/>
              </a:ext>
            </a:extLst>
          </p:cNvPr>
          <p:cNvSpPr/>
          <p:nvPr/>
        </p:nvSpPr>
        <p:spPr>
          <a:xfrm>
            <a:off x="-74432" y="0"/>
            <a:ext cx="8814392" cy="6858000"/>
          </a:xfrm>
          <a:prstGeom prst="rect">
            <a:avLst/>
          </a:prstGeom>
          <a:gradFill flip="none" rotWithShape="1">
            <a:gsLst>
              <a:gs pos="6000">
                <a:schemeClr val="bg1"/>
              </a:gs>
              <a:gs pos="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3B06BD-9C7C-2F70-67BE-D6B06A64F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858" y="0"/>
            <a:ext cx="10515600" cy="906916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SCHEDULE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95E1190-9F6D-FD1E-6C73-E71A6077F700}"/>
              </a:ext>
            </a:extLst>
          </p:cNvPr>
          <p:cNvSpPr txBox="1">
            <a:spLocks/>
          </p:cNvSpPr>
          <p:nvPr/>
        </p:nvSpPr>
        <p:spPr>
          <a:xfrm>
            <a:off x="2331720" y="873225"/>
            <a:ext cx="11209083" cy="6331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b="1" dirty="0">
              <a:solidFill>
                <a:schemeClr val="accent1"/>
              </a:solidFill>
              <a:latin typeface="Arial"/>
              <a:cs typeface="Arial"/>
            </a:endParaRPr>
          </a:p>
          <a:p>
            <a:endParaRPr lang="en-US" sz="2000" b="1" dirty="0">
              <a:solidFill>
                <a:schemeClr val="accent1"/>
              </a:solidFill>
              <a:latin typeface="Arial"/>
              <a:cs typeface="Arial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Feasibility Study | 2022</a:t>
            </a:r>
          </a:p>
          <a:p>
            <a:endParaRPr lang="en-US" sz="1700" b="1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Educational Specifications &amp; Programming |</a:t>
            </a:r>
            <a:r>
              <a:rPr lang="en-US" sz="2000" b="1" dirty="0">
                <a:latin typeface="Arial"/>
                <a:cs typeface="Arial"/>
              </a:rPr>
              <a:t> 2023</a:t>
            </a:r>
          </a:p>
          <a:p>
            <a:endParaRPr lang="en-US" sz="1700" b="1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Conceptual Planning Committee | April – June 2023</a:t>
            </a:r>
          </a:p>
          <a:p>
            <a:endParaRPr lang="en-US" sz="2200" b="1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sz="1900" b="1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Schematic Design | January – April 2025</a:t>
            </a:r>
          </a:p>
          <a:p>
            <a:endParaRPr lang="en-US" sz="600" b="1" dirty="0">
              <a:solidFill>
                <a:srgbClr val="000000"/>
              </a:solidFill>
              <a:latin typeface="Arial"/>
              <a:cs typeface="Arial"/>
            </a:endParaRPr>
          </a:p>
          <a:p>
            <a:pPr marL="685800" indent="-342900">
              <a:buFont typeface="Wingdings" panose="05000000000000000000" pitchFamily="2" charset="2"/>
              <a:buChar char="§"/>
            </a:pPr>
            <a:r>
              <a:rPr lang="en-US" sz="1900" dirty="0">
                <a:solidFill>
                  <a:srgbClr val="000000"/>
                </a:solidFill>
                <a:latin typeface="Arial"/>
                <a:cs typeface="Arial"/>
              </a:rPr>
              <a:t>May 20:  	Board of Education Presentation &amp; Approval</a:t>
            </a:r>
          </a:p>
          <a:p>
            <a:pPr marL="685800" indent="-342900">
              <a:buFont typeface="Wingdings" panose="05000000000000000000" pitchFamily="2" charset="2"/>
              <a:buChar char="§"/>
            </a:pPr>
            <a:r>
              <a:rPr lang="en-US" sz="1900" dirty="0">
                <a:solidFill>
                  <a:srgbClr val="000000"/>
                </a:solidFill>
                <a:latin typeface="Arial"/>
                <a:cs typeface="Arial"/>
              </a:rPr>
              <a:t>June 5: 	Town of Berlin Project Review Kickoff</a:t>
            </a:r>
          </a:p>
          <a:p>
            <a:pPr marL="685800" indent="-342900">
              <a:buFont typeface="Wingdings" panose="05000000000000000000" pitchFamily="2" charset="2"/>
              <a:buChar char="§"/>
            </a:pPr>
            <a:r>
              <a:rPr lang="en-US" sz="1900" dirty="0">
                <a:solidFill>
                  <a:srgbClr val="000000"/>
                </a:solidFill>
                <a:latin typeface="Arial"/>
                <a:cs typeface="Arial"/>
              </a:rPr>
              <a:t>June 17:  	Worcester County Commissioners Approval</a:t>
            </a:r>
          </a:p>
          <a:p>
            <a:endParaRPr lang="en-US" sz="17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Design Development | May – October 2025</a:t>
            </a:r>
          </a:p>
          <a:p>
            <a:endParaRPr lang="en-US" sz="600" b="1" dirty="0">
              <a:solidFill>
                <a:srgbClr val="000000"/>
              </a:solidFill>
              <a:latin typeface="Arial"/>
              <a:cs typeface="Arial"/>
            </a:endParaRPr>
          </a:p>
          <a:p>
            <a:pPr marL="6858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900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September 17:	Staff Presentation </a:t>
            </a:r>
          </a:p>
          <a:p>
            <a:pPr marL="6858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October 15:	Conceptual Planning Committee Update</a:t>
            </a:r>
          </a:p>
          <a:p>
            <a:pPr marL="6858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900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October 27:	Community Presentation @ BES</a:t>
            </a: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endParaRPr lang="en-US" sz="600" b="1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sz="17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Construction Documents | November 2025 – June 2026</a:t>
            </a:r>
          </a:p>
          <a:p>
            <a:endParaRPr lang="en-US" sz="600" b="1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sz="17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Approvals &amp; Bidding | July 2026 – February 2027</a:t>
            </a:r>
          </a:p>
          <a:p>
            <a:endParaRPr lang="en-US" sz="600" b="1" dirty="0">
              <a:solidFill>
                <a:srgbClr val="000000"/>
              </a:solidFill>
              <a:latin typeface="Arial"/>
              <a:cs typeface="Arial"/>
            </a:endParaRPr>
          </a:p>
          <a:p>
            <a:pPr marL="685800" indent="-342900" defTabSz="4572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900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August 2026:         100% Bidding Documents  </a:t>
            </a:r>
          </a:p>
          <a:p>
            <a:pPr marL="685800" indent="-342900" defTabSz="4572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900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October 2026:        Bid Opening</a:t>
            </a:r>
          </a:p>
          <a:p>
            <a:pPr marL="685800" indent="-342900" defTabSz="4572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900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November 2026:    Board of Education Approval</a:t>
            </a:r>
          </a:p>
          <a:p>
            <a:pPr marL="685800" indent="-342900" defTabSz="4572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900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December 2026:    Worcester County Commissioners </a:t>
            </a:r>
          </a:p>
          <a:p>
            <a:pPr marL="685800" indent="-342900" defTabSz="4572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900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February 2027:      IAC / State Contract Approval </a:t>
            </a:r>
          </a:p>
          <a:p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1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</a:p>
          <a:p>
            <a:r>
              <a:rPr lang="en-US" sz="2100" b="1" dirty="0">
                <a:solidFill>
                  <a:srgbClr val="000000"/>
                </a:solidFill>
                <a:latin typeface="Arial"/>
                <a:cs typeface="Arial"/>
              </a:rPr>
              <a:t>Construction Phase |  Spring 2027 – Fall 2029</a:t>
            </a: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88DAB5C-EAF2-10A0-C059-394C6DCFE78D}"/>
              </a:ext>
            </a:extLst>
          </p:cNvPr>
          <p:cNvCxnSpPr>
            <a:cxnSpLocks/>
          </p:cNvCxnSpPr>
          <p:nvPr/>
        </p:nvCxnSpPr>
        <p:spPr>
          <a:xfrm>
            <a:off x="623274" y="2113788"/>
            <a:ext cx="8081814" cy="0"/>
          </a:xfrm>
          <a:prstGeom prst="line">
            <a:avLst/>
          </a:prstGeom>
          <a:ln w="57150">
            <a:solidFill>
              <a:srgbClr val="4C9C45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0EB45A64-EE84-7254-2D28-776370A35850}"/>
              </a:ext>
            </a:extLst>
          </p:cNvPr>
          <p:cNvSpPr txBox="1"/>
          <p:nvPr/>
        </p:nvSpPr>
        <p:spPr>
          <a:xfrm>
            <a:off x="478452" y="892276"/>
            <a:ext cx="180754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4C9C45"/>
                </a:solidFill>
                <a:latin typeface="Arial"/>
                <a:cs typeface="Arial"/>
              </a:rPr>
              <a:t>PLANNING</a:t>
            </a:r>
            <a:endParaRPr lang="en-US" sz="2200" dirty="0">
              <a:solidFill>
                <a:srgbClr val="4C9C45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448EE8-2FD6-324E-C6D3-6FC0D1267E13}"/>
              </a:ext>
            </a:extLst>
          </p:cNvPr>
          <p:cNvSpPr txBox="1"/>
          <p:nvPr/>
        </p:nvSpPr>
        <p:spPr>
          <a:xfrm>
            <a:off x="478452" y="2273255"/>
            <a:ext cx="180754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4C9C45"/>
                </a:solidFill>
                <a:latin typeface="Arial"/>
                <a:cs typeface="Arial"/>
              </a:rPr>
              <a:t>DESIGN</a:t>
            </a:r>
            <a:endParaRPr lang="en-US" sz="2200" dirty="0">
              <a:solidFill>
                <a:srgbClr val="4C9C45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55E43E-5F8E-FB59-93D5-D20DF86A5602}"/>
              </a:ext>
            </a:extLst>
          </p:cNvPr>
          <p:cNvSpPr txBox="1"/>
          <p:nvPr/>
        </p:nvSpPr>
        <p:spPr>
          <a:xfrm>
            <a:off x="478451" y="6133440"/>
            <a:ext cx="221526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4C9C45"/>
                </a:solidFill>
                <a:latin typeface="Arial"/>
                <a:cs typeface="Arial"/>
              </a:rPr>
              <a:t>BUILD</a:t>
            </a:r>
            <a:endParaRPr lang="en-US" sz="2200" dirty="0">
              <a:solidFill>
                <a:srgbClr val="4C9C45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271574A-69F3-172A-832B-C9B309494781}"/>
              </a:ext>
            </a:extLst>
          </p:cNvPr>
          <p:cNvSpPr txBox="1"/>
          <p:nvPr/>
        </p:nvSpPr>
        <p:spPr>
          <a:xfrm>
            <a:off x="465087" y="1198598"/>
            <a:ext cx="17111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2022 - 2023</a:t>
            </a:r>
            <a:endParaRPr lang="en-US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A104D8A-05AF-60CC-80F7-ABB37997847D}"/>
              </a:ext>
            </a:extLst>
          </p:cNvPr>
          <p:cNvSpPr txBox="1"/>
          <p:nvPr/>
        </p:nvSpPr>
        <p:spPr>
          <a:xfrm>
            <a:off x="465087" y="2600089"/>
            <a:ext cx="18940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2025 - 2026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D1263B-EDB2-355C-03AB-7E9D73B050B7}"/>
              </a:ext>
            </a:extLst>
          </p:cNvPr>
          <p:cNvSpPr txBox="1"/>
          <p:nvPr/>
        </p:nvSpPr>
        <p:spPr>
          <a:xfrm>
            <a:off x="478451" y="6445399"/>
            <a:ext cx="16978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2027-2029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B25526-3015-3FA9-D7F5-17F91768BC4E}"/>
              </a:ext>
            </a:extLst>
          </p:cNvPr>
          <p:cNvSpPr/>
          <p:nvPr/>
        </p:nvSpPr>
        <p:spPr>
          <a:xfrm>
            <a:off x="465088" y="4809750"/>
            <a:ext cx="8430320" cy="20482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48265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075B98-058F-53BB-C84C-564039CCE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8269833A-AE27-9DDA-8721-2F28AE344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34BAC1-195D-F986-8C79-C6A2CC46B7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" r="879"/>
          <a:stretch/>
        </p:blipFill>
        <p:spPr>
          <a:xfrm>
            <a:off x="4471385" y="10"/>
            <a:ext cx="7720130" cy="6857990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6A55B860-5F7B-72AA-F549-EC637054A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FA5B5C9-0F2C-EDA2-C3A2-F71B47253BE0}"/>
              </a:ext>
            </a:extLst>
          </p:cNvPr>
          <p:cNvSpPr txBox="1">
            <a:spLocks/>
          </p:cNvSpPr>
          <p:nvPr/>
        </p:nvSpPr>
        <p:spPr>
          <a:xfrm>
            <a:off x="477981" y="1122363"/>
            <a:ext cx="3995818" cy="743701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800">
                <a:solidFill>
                  <a:schemeClr val="bg1"/>
                </a:solidFill>
              </a:rPr>
              <a:t>ANIMATION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4474C17-1539-6FC0-A6D0-65A2D22715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A04D7E0-98FD-ECD2-EDD5-E4E04A6DC7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37761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53431" y="1244051"/>
            <a:ext cx="3085808" cy="2852371"/>
          </a:xfrm>
          <a:custGeom>
            <a:avLst/>
            <a:gdLst/>
            <a:ahLst/>
            <a:cxnLst/>
            <a:rect l="l" t="t" r="r" b="b"/>
            <a:pathLst>
              <a:path w="4628712" h="4278556">
                <a:moveTo>
                  <a:pt x="0" y="0"/>
                </a:moveTo>
                <a:lnTo>
                  <a:pt x="4628712" y="0"/>
                </a:lnTo>
                <a:lnTo>
                  <a:pt x="4628712" y="4278556"/>
                </a:lnTo>
                <a:lnTo>
                  <a:pt x="0" y="42785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4883" b="-25986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" name="Freeform 3"/>
          <p:cNvSpPr/>
          <p:nvPr/>
        </p:nvSpPr>
        <p:spPr>
          <a:xfrm>
            <a:off x="1580365" y="4240848"/>
            <a:ext cx="3085808" cy="2311488"/>
          </a:xfrm>
          <a:custGeom>
            <a:avLst/>
            <a:gdLst/>
            <a:ahLst/>
            <a:cxnLst/>
            <a:rect l="l" t="t" r="r" b="b"/>
            <a:pathLst>
              <a:path w="4628712" h="3467232">
                <a:moveTo>
                  <a:pt x="0" y="0"/>
                </a:moveTo>
                <a:lnTo>
                  <a:pt x="4628711" y="0"/>
                </a:lnTo>
                <a:lnTo>
                  <a:pt x="4628711" y="3467232"/>
                </a:lnTo>
                <a:lnTo>
                  <a:pt x="0" y="34672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4" name="Freeform 4"/>
          <p:cNvSpPr/>
          <p:nvPr/>
        </p:nvSpPr>
        <p:spPr>
          <a:xfrm>
            <a:off x="7853941" y="1249133"/>
            <a:ext cx="2584628" cy="2847289"/>
          </a:xfrm>
          <a:custGeom>
            <a:avLst/>
            <a:gdLst/>
            <a:ahLst/>
            <a:cxnLst/>
            <a:rect l="l" t="t" r="r" b="b"/>
            <a:pathLst>
              <a:path w="3876942" h="4270933">
                <a:moveTo>
                  <a:pt x="0" y="0"/>
                </a:moveTo>
                <a:lnTo>
                  <a:pt x="3876943" y="0"/>
                </a:lnTo>
                <a:lnTo>
                  <a:pt x="3876943" y="4270933"/>
                </a:lnTo>
                <a:lnTo>
                  <a:pt x="0" y="427093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459" b="-31778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5" name="Freeform 5"/>
          <p:cNvSpPr/>
          <p:nvPr/>
        </p:nvSpPr>
        <p:spPr>
          <a:xfrm>
            <a:off x="5035105" y="1249133"/>
            <a:ext cx="2621987" cy="2852371"/>
          </a:xfrm>
          <a:custGeom>
            <a:avLst/>
            <a:gdLst/>
            <a:ahLst/>
            <a:cxnLst/>
            <a:rect l="l" t="t" r="r" b="b"/>
            <a:pathLst>
              <a:path w="3932980" h="4278556">
                <a:moveTo>
                  <a:pt x="0" y="0"/>
                </a:moveTo>
                <a:lnTo>
                  <a:pt x="3932979" y="0"/>
                </a:lnTo>
                <a:lnTo>
                  <a:pt x="3932979" y="4278556"/>
                </a:lnTo>
                <a:lnTo>
                  <a:pt x="0" y="42785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0789" b="-4291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Freeform 6"/>
          <p:cNvSpPr/>
          <p:nvPr/>
        </p:nvSpPr>
        <p:spPr>
          <a:xfrm>
            <a:off x="4862039" y="4240848"/>
            <a:ext cx="2621987" cy="2311488"/>
          </a:xfrm>
          <a:custGeom>
            <a:avLst/>
            <a:gdLst/>
            <a:ahLst/>
            <a:cxnLst/>
            <a:rect l="l" t="t" r="r" b="b"/>
            <a:pathLst>
              <a:path w="3932980" h="3467232">
                <a:moveTo>
                  <a:pt x="0" y="0"/>
                </a:moveTo>
                <a:lnTo>
                  <a:pt x="3932980" y="0"/>
                </a:lnTo>
                <a:lnTo>
                  <a:pt x="3932980" y="3467232"/>
                </a:lnTo>
                <a:lnTo>
                  <a:pt x="0" y="346723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7" name="Freeform 7"/>
          <p:cNvSpPr/>
          <p:nvPr/>
        </p:nvSpPr>
        <p:spPr>
          <a:xfrm>
            <a:off x="7680875" y="4257541"/>
            <a:ext cx="2930760" cy="2294795"/>
          </a:xfrm>
          <a:custGeom>
            <a:avLst/>
            <a:gdLst/>
            <a:ahLst/>
            <a:cxnLst/>
            <a:rect l="l" t="t" r="r" b="b"/>
            <a:pathLst>
              <a:path w="4396140" h="3442192">
                <a:moveTo>
                  <a:pt x="0" y="0"/>
                </a:moveTo>
                <a:lnTo>
                  <a:pt x="4396139" y="0"/>
                </a:lnTo>
                <a:lnTo>
                  <a:pt x="4396139" y="3442192"/>
                </a:lnTo>
                <a:lnTo>
                  <a:pt x="0" y="344219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3634" b="-3634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8" name="TextBox 8"/>
          <p:cNvSpPr txBox="1"/>
          <p:nvPr/>
        </p:nvSpPr>
        <p:spPr>
          <a:xfrm>
            <a:off x="216547" y="277708"/>
            <a:ext cx="11758907" cy="1340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467" b="1">
                <a:solidFill>
                  <a:srgbClr val="00094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ENHANCED SAFETY MEASURES</a:t>
            </a:r>
          </a:p>
          <a:p>
            <a:pPr>
              <a:lnSpc>
                <a:spcPts val="2640"/>
              </a:lnSpc>
            </a:pPr>
            <a:r>
              <a:rPr lang="en-US" sz="2200" b="1">
                <a:solidFill>
                  <a:srgbClr val="5CB6F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PHYSICAL | TEMPORARY PARTITIONS, SAFETY BARRIERS, FENCES</a:t>
            </a:r>
          </a:p>
          <a:p>
            <a:pPr>
              <a:lnSpc>
                <a:spcPts val="4160"/>
              </a:lnSpc>
            </a:pPr>
            <a:endParaRPr lang="en-US" sz="2200" b="1">
              <a:solidFill>
                <a:srgbClr val="5CB6F9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30663" y="1359827"/>
            <a:ext cx="6499692" cy="3290469"/>
          </a:xfrm>
          <a:custGeom>
            <a:avLst/>
            <a:gdLst/>
            <a:ahLst/>
            <a:cxnLst/>
            <a:rect l="l" t="t" r="r" b="b"/>
            <a:pathLst>
              <a:path w="9749538" h="4935704">
                <a:moveTo>
                  <a:pt x="0" y="0"/>
                </a:moveTo>
                <a:lnTo>
                  <a:pt x="9749538" y="0"/>
                </a:lnTo>
                <a:lnTo>
                  <a:pt x="9749538" y="4935704"/>
                </a:lnTo>
                <a:lnTo>
                  <a:pt x="0" y="49357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 sz="1200"/>
          </a:p>
        </p:txBody>
      </p:sp>
      <p:sp>
        <p:nvSpPr>
          <p:cNvPr id="3" name="Freeform 3"/>
          <p:cNvSpPr/>
          <p:nvPr/>
        </p:nvSpPr>
        <p:spPr>
          <a:xfrm>
            <a:off x="430663" y="4789541"/>
            <a:ext cx="6499692" cy="1843400"/>
          </a:xfrm>
          <a:custGeom>
            <a:avLst/>
            <a:gdLst/>
            <a:ahLst/>
            <a:cxnLst/>
            <a:rect l="l" t="t" r="r" b="b"/>
            <a:pathLst>
              <a:path w="9749538" h="2765100">
                <a:moveTo>
                  <a:pt x="0" y="0"/>
                </a:moveTo>
                <a:lnTo>
                  <a:pt x="9749538" y="0"/>
                </a:lnTo>
                <a:lnTo>
                  <a:pt x="9749538" y="2765100"/>
                </a:lnTo>
                <a:lnTo>
                  <a:pt x="0" y="27651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69" t="-4871" r="-1568" b="-7406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 sz="1200"/>
          </a:p>
        </p:txBody>
      </p:sp>
      <p:sp>
        <p:nvSpPr>
          <p:cNvPr id="4" name="Freeform 4"/>
          <p:cNvSpPr/>
          <p:nvPr/>
        </p:nvSpPr>
        <p:spPr>
          <a:xfrm>
            <a:off x="7074342" y="1359827"/>
            <a:ext cx="4431858" cy="2724558"/>
          </a:xfrm>
          <a:custGeom>
            <a:avLst/>
            <a:gdLst/>
            <a:ahLst/>
            <a:cxnLst/>
            <a:rect l="l" t="t" r="r" b="b"/>
            <a:pathLst>
              <a:path w="6647787" h="4086837">
                <a:moveTo>
                  <a:pt x="0" y="0"/>
                </a:moveTo>
                <a:lnTo>
                  <a:pt x="6647787" y="0"/>
                </a:lnTo>
                <a:lnTo>
                  <a:pt x="6647787" y="4086837"/>
                </a:lnTo>
                <a:lnTo>
                  <a:pt x="0" y="40868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21866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5" name="Freeform 5"/>
          <p:cNvSpPr/>
          <p:nvPr/>
        </p:nvSpPr>
        <p:spPr>
          <a:xfrm>
            <a:off x="7074342" y="4213364"/>
            <a:ext cx="4431858" cy="2419577"/>
          </a:xfrm>
          <a:custGeom>
            <a:avLst/>
            <a:gdLst/>
            <a:ahLst/>
            <a:cxnLst/>
            <a:rect l="l" t="t" r="r" b="b"/>
            <a:pathLst>
              <a:path w="6647787" h="3629366">
                <a:moveTo>
                  <a:pt x="0" y="0"/>
                </a:moveTo>
                <a:lnTo>
                  <a:pt x="6647787" y="0"/>
                </a:lnTo>
                <a:lnTo>
                  <a:pt x="6647787" y="3629366"/>
                </a:lnTo>
                <a:lnTo>
                  <a:pt x="0" y="362936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6453" b="-15755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TextBox 6"/>
          <p:cNvSpPr txBox="1"/>
          <p:nvPr/>
        </p:nvSpPr>
        <p:spPr>
          <a:xfrm>
            <a:off x="433093" y="308795"/>
            <a:ext cx="11758907" cy="1673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467" b="1">
                <a:solidFill>
                  <a:srgbClr val="00094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ENHANCED SAFETY MEASURES</a:t>
            </a:r>
          </a:p>
          <a:p>
            <a:pPr>
              <a:lnSpc>
                <a:spcPts val="2640"/>
              </a:lnSpc>
            </a:pPr>
            <a:r>
              <a:rPr lang="en-US" sz="2200" b="1">
                <a:solidFill>
                  <a:srgbClr val="5CB6F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VISUALLY ENGAGING SAFETY BARRIERS</a:t>
            </a:r>
          </a:p>
          <a:p>
            <a:pPr>
              <a:lnSpc>
                <a:spcPts val="2640"/>
              </a:lnSpc>
            </a:pPr>
            <a:endParaRPr lang="en-US" sz="2200" b="1">
              <a:solidFill>
                <a:srgbClr val="5CB6F9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>
              <a:lnSpc>
                <a:spcPts val="4160"/>
              </a:lnSpc>
            </a:pPr>
            <a:endParaRPr lang="en-US" sz="2200" b="1">
              <a:solidFill>
                <a:srgbClr val="5CB6F9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DD7F4E-AB45-475F-F844-A897DE513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6363CF2-C7E7-6D40-D2D9-B4C0B503D9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78" t="5752" r="29266" b="-1250"/>
          <a:stretch>
            <a:fillRect/>
          </a:stretch>
        </p:blipFill>
        <p:spPr>
          <a:xfrm>
            <a:off x="7143750" y="155532"/>
            <a:ext cx="4686300" cy="744159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BEEF1F88-6CBB-BD7A-9F5A-2C6E3EEB8040}"/>
              </a:ext>
            </a:extLst>
          </p:cNvPr>
          <p:cNvSpPr txBox="1"/>
          <p:nvPr/>
        </p:nvSpPr>
        <p:spPr>
          <a:xfrm>
            <a:off x="433093" y="308795"/>
            <a:ext cx="11758907" cy="2679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467" b="1" dirty="0">
                <a:solidFill>
                  <a:srgbClr val="00094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CONSTRUCTION PHASE 1  </a:t>
            </a:r>
          </a:p>
          <a:p>
            <a:pPr>
              <a:lnSpc>
                <a:spcPts val="2640"/>
              </a:lnSpc>
            </a:pPr>
            <a:r>
              <a:rPr lang="en-US" sz="2200" b="1" dirty="0">
                <a:solidFill>
                  <a:srgbClr val="5CB6F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TEMPORARY SITE IMPROVEMENTS </a:t>
            </a:r>
          </a:p>
          <a:p>
            <a:pPr>
              <a:lnSpc>
                <a:spcPts val="2640"/>
              </a:lnSpc>
            </a:pPr>
            <a:r>
              <a:rPr lang="en-US" sz="2200" b="1" dirty="0">
                <a:solidFill>
                  <a:srgbClr val="5CB6F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STARTING SPRING 2027</a:t>
            </a:r>
          </a:p>
          <a:p>
            <a:pPr>
              <a:lnSpc>
                <a:spcPts val="2640"/>
              </a:lnSpc>
            </a:pPr>
            <a:endParaRPr lang="en-US" sz="2200" b="1" dirty="0">
              <a:solidFill>
                <a:srgbClr val="5CB6F9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>
              <a:lnSpc>
                <a:spcPts val="2640"/>
              </a:lnSpc>
            </a:pPr>
            <a:endParaRPr lang="en-US" sz="2200" b="1" dirty="0">
              <a:solidFill>
                <a:srgbClr val="5CB6F9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>
              <a:lnSpc>
                <a:spcPts val="2640"/>
              </a:lnSpc>
            </a:pPr>
            <a:endParaRPr lang="en-US" sz="2200" b="1" dirty="0">
              <a:solidFill>
                <a:srgbClr val="5CB6F9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>
              <a:lnSpc>
                <a:spcPts val="4160"/>
              </a:lnSpc>
            </a:pPr>
            <a:endParaRPr lang="en-US" sz="2200" b="1" dirty="0">
              <a:solidFill>
                <a:srgbClr val="5CB6F9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2C2B92D-EFD0-18A6-3BA0-7E70CF989469}"/>
              </a:ext>
            </a:extLst>
          </p:cNvPr>
          <p:cNvSpPr txBox="1">
            <a:spLocks/>
          </p:cNvSpPr>
          <p:nvPr/>
        </p:nvSpPr>
        <p:spPr>
          <a:xfrm rot="21203046">
            <a:off x="7302903" y="-453458"/>
            <a:ext cx="7307942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  STREET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F8E869D-0989-7D6D-B739-C35763985D12}"/>
              </a:ext>
            </a:extLst>
          </p:cNvPr>
          <p:cNvSpPr txBox="1">
            <a:spLocks/>
          </p:cNvSpPr>
          <p:nvPr/>
        </p:nvSpPr>
        <p:spPr>
          <a:xfrm rot="15862080">
            <a:off x="4183615" y="2841936"/>
            <a:ext cx="7307942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BUCKINGHAM RD.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B779DEEB-F0DD-E492-4CD6-978F72BD07F4}"/>
              </a:ext>
            </a:extLst>
          </p:cNvPr>
          <p:cNvSpPr txBox="1">
            <a:spLocks/>
          </p:cNvSpPr>
          <p:nvPr/>
        </p:nvSpPr>
        <p:spPr>
          <a:xfrm rot="20811818">
            <a:off x="10645621" y="5939953"/>
            <a:ext cx="2211552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 STREET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EC6058-3C5D-9C39-4C25-BDE481463D60}"/>
              </a:ext>
            </a:extLst>
          </p:cNvPr>
          <p:cNvSpPr txBox="1"/>
          <p:nvPr/>
        </p:nvSpPr>
        <p:spPr>
          <a:xfrm>
            <a:off x="361949" y="2114916"/>
            <a:ext cx="6781801" cy="4760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640"/>
              </a:lnSpc>
            </a:pPr>
            <a:r>
              <a:rPr lang="en-US" sz="2400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EXISTING SCHOOL, PARKING, CAR </a:t>
            </a:r>
          </a:p>
          <a:p>
            <a:pPr>
              <a:lnSpc>
                <a:spcPts val="2640"/>
              </a:lnSpc>
            </a:pPr>
            <a:r>
              <a:rPr lang="en-US" sz="2400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DROP-OFF AND BUS CIRCLUATION REMAINS IN PLACE</a:t>
            </a:r>
          </a:p>
          <a:p>
            <a:pPr>
              <a:lnSpc>
                <a:spcPts val="2640"/>
              </a:lnSpc>
            </a:pPr>
            <a:endParaRPr lang="en-US" sz="2400" dirty="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>
              <a:lnSpc>
                <a:spcPts val="2640"/>
              </a:lnSpc>
            </a:pPr>
            <a:r>
              <a:rPr lang="en-US" sz="2400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WEST ST. IS WIDENED FOR NEW ENTRY</a:t>
            </a:r>
          </a:p>
          <a:p>
            <a:pPr>
              <a:lnSpc>
                <a:spcPts val="2640"/>
              </a:lnSpc>
            </a:pPr>
            <a:endParaRPr lang="en-US" sz="2400" dirty="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>
              <a:lnSpc>
                <a:spcPts val="2640"/>
              </a:lnSpc>
            </a:pPr>
            <a:r>
              <a:rPr lang="en-US" sz="2400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TEMPORARY PARKING AND ROADS CONSTRUCTED IN ADVANCE OF </a:t>
            </a:r>
          </a:p>
          <a:p>
            <a:pPr>
              <a:lnSpc>
                <a:spcPts val="2640"/>
              </a:lnSpc>
            </a:pPr>
            <a:r>
              <a:rPr lang="en-US" sz="2400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FALL 2027 SCHOOL START</a:t>
            </a:r>
          </a:p>
          <a:p>
            <a:pPr>
              <a:lnSpc>
                <a:spcPts val="2640"/>
              </a:lnSpc>
            </a:pPr>
            <a:endParaRPr lang="en-US" sz="2400" dirty="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>
              <a:lnSpc>
                <a:spcPts val="2640"/>
              </a:lnSpc>
            </a:pPr>
            <a:r>
              <a:rPr lang="en-US" sz="2400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TEMPORARY UTILITY CONNECTIONS </a:t>
            </a:r>
          </a:p>
          <a:p>
            <a:pPr>
              <a:lnSpc>
                <a:spcPts val="2640"/>
              </a:lnSpc>
            </a:pPr>
            <a:endParaRPr lang="en-US" sz="2400" dirty="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>
              <a:lnSpc>
                <a:spcPts val="2640"/>
              </a:lnSpc>
            </a:pPr>
            <a:r>
              <a:rPr lang="en-US" sz="2400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TEMPORARY SWM, SEDIMENT &amp; EROSION CONTROL</a:t>
            </a:r>
          </a:p>
        </p:txBody>
      </p:sp>
      <p:sp>
        <p:nvSpPr>
          <p:cNvPr id="18" name="Arrow: Left 17">
            <a:extLst>
              <a:ext uri="{FF2B5EF4-FFF2-40B4-BE49-F238E27FC236}">
                <a16:creationId xmlns:a16="http://schemas.microsoft.com/office/drawing/2014/main" id="{C9BAA7F1-3E4A-DC10-AD6A-D28F3A2140D7}"/>
              </a:ext>
            </a:extLst>
          </p:cNvPr>
          <p:cNvSpPr/>
          <p:nvPr/>
        </p:nvSpPr>
        <p:spPr>
          <a:xfrm>
            <a:off x="9838986" y="909131"/>
            <a:ext cx="2122305" cy="552779"/>
          </a:xfrm>
          <a:prstGeom prst="leftArrow">
            <a:avLst/>
          </a:prstGeom>
          <a:solidFill>
            <a:srgbClr val="00094A"/>
          </a:solidFill>
          <a:ln>
            <a:solidFill>
              <a:srgbClr val="00094A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CONSTRUCTION</a:t>
            </a:r>
            <a:r>
              <a:rPr lang="en-US" dirty="0"/>
              <a:t> </a:t>
            </a: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D79577D6-A1AD-8554-2F35-3EFBC3F3CB19}"/>
              </a:ext>
            </a:extLst>
          </p:cNvPr>
          <p:cNvSpPr/>
          <p:nvPr/>
        </p:nvSpPr>
        <p:spPr>
          <a:xfrm rot="12184198">
            <a:off x="8921296" y="4228209"/>
            <a:ext cx="199239" cy="102996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BE8FAF7D-BA60-2A65-6438-F48D647EBA49}"/>
              </a:ext>
            </a:extLst>
          </p:cNvPr>
          <p:cNvSpPr/>
          <p:nvPr/>
        </p:nvSpPr>
        <p:spPr>
          <a:xfrm rot="18530297">
            <a:off x="8615358" y="4081305"/>
            <a:ext cx="181942" cy="8709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5898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48199-19A3-82AA-3B76-17235231E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7535DE8-BC07-81CF-9747-95939D28A1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7" t="5877" r="27507" b="8209"/>
          <a:stretch>
            <a:fillRect/>
          </a:stretch>
        </p:blipFill>
        <p:spPr>
          <a:xfrm>
            <a:off x="7105961" y="155532"/>
            <a:ext cx="4925304" cy="6719662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507DBA86-6A11-B923-0C2F-4EA88CFB67DC}"/>
              </a:ext>
            </a:extLst>
          </p:cNvPr>
          <p:cNvSpPr txBox="1"/>
          <p:nvPr/>
        </p:nvSpPr>
        <p:spPr>
          <a:xfrm>
            <a:off x="433093" y="308795"/>
            <a:ext cx="11758907" cy="2679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467" b="1" dirty="0">
                <a:solidFill>
                  <a:srgbClr val="00094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CONSTRUCTION PHASE 2  </a:t>
            </a:r>
          </a:p>
          <a:p>
            <a:pPr>
              <a:lnSpc>
                <a:spcPts val="2640"/>
              </a:lnSpc>
            </a:pPr>
            <a:r>
              <a:rPr lang="en-US" sz="2200" b="1" dirty="0">
                <a:solidFill>
                  <a:srgbClr val="5CB6F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REPLACEMENT SCHOOL CONSTRUCTION</a:t>
            </a:r>
          </a:p>
          <a:p>
            <a:pPr>
              <a:lnSpc>
                <a:spcPts val="2640"/>
              </a:lnSpc>
            </a:pPr>
            <a:r>
              <a:rPr lang="en-US" sz="2200" b="1" dirty="0">
                <a:solidFill>
                  <a:srgbClr val="5CB6F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STARTING FALL 2027</a:t>
            </a:r>
          </a:p>
          <a:p>
            <a:pPr>
              <a:lnSpc>
                <a:spcPts val="2640"/>
              </a:lnSpc>
            </a:pPr>
            <a:endParaRPr lang="en-US" sz="2200" b="1" dirty="0">
              <a:solidFill>
                <a:srgbClr val="5CB6F9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>
              <a:lnSpc>
                <a:spcPts val="2640"/>
              </a:lnSpc>
            </a:pPr>
            <a:endParaRPr lang="en-US" sz="2200" b="1" dirty="0">
              <a:solidFill>
                <a:srgbClr val="5CB6F9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>
              <a:lnSpc>
                <a:spcPts val="2640"/>
              </a:lnSpc>
            </a:pPr>
            <a:endParaRPr lang="en-US" sz="2200" b="1" dirty="0">
              <a:solidFill>
                <a:srgbClr val="5CB6F9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>
              <a:lnSpc>
                <a:spcPts val="4160"/>
              </a:lnSpc>
            </a:pPr>
            <a:endParaRPr lang="en-US" sz="2200" b="1" dirty="0">
              <a:solidFill>
                <a:srgbClr val="5CB6F9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D3793C9-B578-9A7C-55C9-D916C2CE11BF}"/>
              </a:ext>
            </a:extLst>
          </p:cNvPr>
          <p:cNvSpPr txBox="1">
            <a:spLocks/>
          </p:cNvSpPr>
          <p:nvPr/>
        </p:nvSpPr>
        <p:spPr>
          <a:xfrm rot="21203046">
            <a:off x="7302903" y="-453458"/>
            <a:ext cx="7307942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  STREET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E805CB7-81A5-CA6B-800F-7DD0CA85DF81}"/>
              </a:ext>
            </a:extLst>
          </p:cNvPr>
          <p:cNvSpPr txBox="1">
            <a:spLocks/>
          </p:cNvSpPr>
          <p:nvPr/>
        </p:nvSpPr>
        <p:spPr>
          <a:xfrm rot="15862080">
            <a:off x="4183615" y="2841936"/>
            <a:ext cx="7307942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BUCKINGHAM RD.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A541E58-8D43-4321-5C5B-04A3EE9169EF}"/>
              </a:ext>
            </a:extLst>
          </p:cNvPr>
          <p:cNvSpPr txBox="1">
            <a:spLocks/>
          </p:cNvSpPr>
          <p:nvPr/>
        </p:nvSpPr>
        <p:spPr>
          <a:xfrm rot="20811818">
            <a:off x="10645621" y="5939953"/>
            <a:ext cx="2211552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 STREET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B38206-F96E-8C7E-44C1-EA4281CDCA9A}"/>
              </a:ext>
            </a:extLst>
          </p:cNvPr>
          <p:cNvSpPr txBox="1"/>
          <p:nvPr/>
        </p:nvSpPr>
        <p:spPr>
          <a:xfrm>
            <a:off x="361949" y="2114916"/>
            <a:ext cx="6665771" cy="4426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640"/>
              </a:lnSpc>
            </a:pPr>
            <a:r>
              <a:rPr lang="en-US" sz="2400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EXISTING SCHOOL REMAINS IN PLACE</a:t>
            </a:r>
          </a:p>
          <a:p>
            <a:pPr>
              <a:lnSpc>
                <a:spcPts val="2640"/>
              </a:lnSpc>
            </a:pPr>
            <a:endParaRPr lang="en-US" sz="2400" dirty="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>
              <a:lnSpc>
                <a:spcPts val="2640"/>
              </a:lnSpc>
            </a:pPr>
            <a:r>
              <a:rPr lang="en-US" sz="2400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TEMPORARY PARKING AND CAR DROP-OFF LOOP VIA NEW WEST STREET ENTRANCE </a:t>
            </a:r>
          </a:p>
          <a:p>
            <a:pPr>
              <a:lnSpc>
                <a:spcPts val="2640"/>
              </a:lnSpc>
            </a:pPr>
            <a:endParaRPr lang="en-US" sz="2400" dirty="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>
              <a:lnSpc>
                <a:spcPts val="2640"/>
              </a:lnSpc>
            </a:pPr>
            <a:r>
              <a:rPr lang="en-US" sz="2400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NEW BUILDING UNDER CONSTRUCTION </a:t>
            </a:r>
          </a:p>
          <a:p>
            <a:pPr>
              <a:lnSpc>
                <a:spcPts val="2640"/>
              </a:lnSpc>
            </a:pPr>
            <a:endParaRPr lang="en-US" sz="2400" dirty="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>
              <a:lnSpc>
                <a:spcPts val="2640"/>
              </a:lnSpc>
            </a:pPr>
            <a:r>
              <a:rPr lang="en-US" sz="2400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TEMPORARY BUS DROP-OFF WITH NEW SIDEWALK ALONG BUCKINGHAM RD.</a:t>
            </a:r>
          </a:p>
          <a:p>
            <a:pPr>
              <a:lnSpc>
                <a:spcPts val="2640"/>
              </a:lnSpc>
            </a:pPr>
            <a:endParaRPr lang="en-US" sz="2400" dirty="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>
              <a:lnSpc>
                <a:spcPts val="2640"/>
              </a:lnSpc>
            </a:pPr>
            <a:r>
              <a:rPr lang="en-US" sz="2400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TEMPORARY SWM, SEDIMENT &amp; EROSION CONTROL </a:t>
            </a:r>
          </a:p>
        </p:txBody>
      </p:sp>
      <p:sp>
        <p:nvSpPr>
          <p:cNvPr id="18" name="Arrow: Left 17">
            <a:extLst>
              <a:ext uri="{FF2B5EF4-FFF2-40B4-BE49-F238E27FC236}">
                <a16:creationId xmlns:a16="http://schemas.microsoft.com/office/drawing/2014/main" id="{A9C027BD-59C1-5C0C-7CD5-D2805FF68CD5}"/>
              </a:ext>
            </a:extLst>
          </p:cNvPr>
          <p:cNvSpPr/>
          <p:nvPr/>
        </p:nvSpPr>
        <p:spPr>
          <a:xfrm>
            <a:off x="10069695" y="4595978"/>
            <a:ext cx="2122305" cy="552779"/>
          </a:xfrm>
          <a:prstGeom prst="leftArrow">
            <a:avLst/>
          </a:prstGeom>
          <a:solidFill>
            <a:srgbClr val="00094A"/>
          </a:solidFill>
          <a:ln>
            <a:solidFill>
              <a:srgbClr val="00094A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CONSTRUCTION</a:t>
            </a:r>
            <a:r>
              <a:rPr lang="en-US" dirty="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D614D70-C166-FB83-AEF7-D1149E6145BC}"/>
              </a:ext>
            </a:extLst>
          </p:cNvPr>
          <p:cNvSpPr/>
          <p:nvPr/>
        </p:nvSpPr>
        <p:spPr>
          <a:xfrm>
            <a:off x="7027720" y="2286000"/>
            <a:ext cx="960580" cy="7021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725CBEAB-D788-C1C8-D180-03F8002CB5C4}"/>
              </a:ext>
            </a:extLst>
          </p:cNvPr>
          <p:cNvSpPr/>
          <p:nvPr/>
        </p:nvSpPr>
        <p:spPr>
          <a:xfrm rot="4509536">
            <a:off x="8911446" y="3107929"/>
            <a:ext cx="199239" cy="102996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09564120-9ADE-8F7B-76CF-AAB903220C00}"/>
              </a:ext>
            </a:extLst>
          </p:cNvPr>
          <p:cNvSpPr/>
          <p:nvPr/>
        </p:nvSpPr>
        <p:spPr>
          <a:xfrm rot="18530297">
            <a:off x="8647450" y="4081306"/>
            <a:ext cx="181942" cy="8709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884C8221-581E-2ADC-583C-69D8CCB1CA4C}"/>
              </a:ext>
            </a:extLst>
          </p:cNvPr>
          <p:cNvSpPr/>
          <p:nvPr/>
        </p:nvSpPr>
        <p:spPr>
          <a:xfrm rot="9821724">
            <a:off x="8856922" y="3353311"/>
            <a:ext cx="199239" cy="102996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CF21B833-E54F-3F9F-FFEA-478145D116A3}"/>
              </a:ext>
            </a:extLst>
          </p:cNvPr>
          <p:cNvSpPr/>
          <p:nvPr/>
        </p:nvSpPr>
        <p:spPr>
          <a:xfrm rot="4509536">
            <a:off x="8635343" y="3536239"/>
            <a:ext cx="199239" cy="102996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18426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2EC54-D3F9-B26D-48F3-9230B8965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A2DD16-4918-143A-C566-52AB046AF2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7" t="5877" r="27507" b="8209"/>
          <a:stretch>
            <a:fillRect/>
          </a:stretch>
        </p:blipFill>
        <p:spPr>
          <a:xfrm>
            <a:off x="7105961" y="155532"/>
            <a:ext cx="4925304" cy="67196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81DD472-8CAA-D3DC-2A05-5239C336C8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80" t="5845" r="27560" b="8459"/>
          <a:stretch>
            <a:fillRect/>
          </a:stretch>
        </p:blipFill>
        <p:spPr>
          <a:xfrm>
            <a:off x="7105961" y="155533"/>
            <a:ext cx="4925304" cy="6702467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BC07ABB2-5B48-B18B-8113-EB223FE193EC}"/>
              </a:ext>
            </a:extLst>
          </p:cNvPr>
          <p:cNvSpPr txBox="1"/>
          <p:nvPr/>
        </p:nvSpPr>
        <p:spPr>
          <a:xfrm>
            <a:off x="433093" y="308795"/>
            <a:ext cx="11758907" cy="2679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467" b="1" dirty="0">
                <a:solidFill>
                  <a:srgbClr val="00094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CONSTRUCTION PHASE 3  </a:t>
            </a:r>
          </a:p>
          <a:p>
            <a:pPr>
              <a:lnSpc>
                <a:spcPts val="2640"/>
              </a:lnSpc>
            </a:pPr>
            <a:r>
              <a:rPr lang="en-US" sz="2200" b="1" dirty="0">
                <a:solidFill>
                  <a:srgbClr val="5CB6F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REPLACEMENT SCHOOL COMPLETE</a:t>
            </a:r>
          </a:p>
          <a:p>
            <a:pPr>
              <a:lnSpc>
                <a:spcPts val="2640"/>
              </a:lnSpc>
            </a:pPr>
            <a:r>
              <a:rPr lang="en-US" sz="2200" b="1" dirty="0">
                <a:solidFill>
                  <a:srgbClr val="5CB6F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STARTING JUNE 2029</a:t>
            </a:r>
          </a:p>
          <a:p>
            <a:pPr>
              <a:lnSpc>
                <a:spcPts val="2640"/>
              </a:lnSpc>
            </a:pPr>
            <a:endParaRPr lang="en-US" sz="2200" b="1" dirty="0">
              <a:solidFill>
                <a:srgbClr val="5CB6F9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>
              <a:lnSpc>
                <a:spcPts val="2640"/>
              </a:lnSpc>
            </a:pPr>
            <a:endParaRPr lang="en-US" sz="2200" b="1" dirty="0">
              <a:solidFill>
                <a:srgbClr val="5CB6F9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>
              <a:lnSpc>
                <a:spcPts val="2640"/>
              </a:lnSpc>
            </a:pPr>
            <a:endParaRPr lang="en-US" sz="2200" b="1" dirty="0">
              <a:solidFill>
                <a:srgbClr val="5CB6F9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>
              <a:lnSpc>
                <a:spcPts val="4160"/>
              </a:lnSpc>
            </a:pPr>
            <a:endParaRPr lang="en-US" sz="2200" b="1" dirty="0">
              <a:solidFill>
                <a:srgbClr val="5CB6F9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CD67ED8-36AA-63D2-BABA-42C00B8CE7AF}"/>
              </a:ext>
            </a:extLst>
          </p:cNvPr>
          <p:cNvSpPr txBox="1">
            <a:spLocks/>
          </p:cNvSpPr>
          <p:nvPr/>
        </p:nvSpPr>
        <p:spPr>
          <a:xfrm rot="21203046">
            <a:off x="7302903" y="-453458"/>
            <a:ext cx="7307942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  STREET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71CE7B2-18AC-C4A4-A4C3-48996F3DD2CE}"/>
              </a:ext>
            </a:extLst>
          </p:cNvPr>
          <p:cNvSpPr txBox="1">
            <a:spLocks/>
          </p:cNvSpPr>
          <p:nvPr/>
        </p:nvSpPr>
        <p:spPr>
          <a:xfrm rot="15862080">
            <a:off x="4183615" y="2841936"/>
            <a:ext cx="7307942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BUCKINGHAM RD.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C3BE1E9-816E-82B6-C591-8FBA3E8F209F}"/>
              </a:ext>
            </a:extLst>
          </p:cNvPr>
          <p:cNvSpPr txBox="1">
            <a:spLocks/>
          </p:cNvSpPr>
          <p:nvPr/>
        </p:nvSpPr>
        <p:spPr>
          <a:xfrm rot="20811818">
            <a:off x="10645621" y="5939953"/>
            <a:ext cx="2211552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 STREET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CBDF419-BD55-0CDD-47A3-03359F14F7A8}"/>
              </a:ext>
            </a:extLst>
          </p:cNvPr>
          <p:cNvSpPr txBox="1"/>
          <p:nvPr/>
        </p:nvSpPr>
        <p:spPr>
          <a:xfrm>
            <a:off x="361949" y="2114916"/>
            <a:ext cx="6419851" cy="4760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640"/>
              </a:lnSpc>
            </a:pPr>
            <a:r>
              <a:rPr lang="en-US" sz="2400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EXISTING SCHOOL DEMOLISHED</a:t>
            </a:r>
          </a:p>
          <a:p>
            <a:pPr>
              <a:lnSpc>
                <a:spcPts val="2640"/>
              </a:lnSpc>
            </a:pPr>
            <a:endParaRPr lang="en-US" sz="2400" dirty="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>
              <a:lnSpc>
                <a:spcPts val="2640"/>
              </a:lnSpc>
            </a:pPr>
            <a:r>
              <a:rPr lang="en-US" sz="2400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NEW SCHOOL COMPLETE FOR SUMMER 2029 TO OCCUPY BY FALL</a:t>
            </a:r>
          </a:p>
          <a:p>
            <a:pPr>
              <a:lnSpc>
                <a:spcPts val="2640"/>
              </a:lnSpc>
            </a:pPr>
            <a:endParaRPr lang="en-US" sz="2400" dirty="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>
              <a:lnSpc>
                <a:spcPts val="2640"/>
              </a:lnSpc>
            </a:pPr>
            <a:r>
              <a:rPr lang="en-US" sz="2400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NEW BUS LOOP AND CAR DROP-OFF LOOP COMPLETE</a:t>
            </a:r>
          </a:p>
          <a:p>
            <a:pPr>
              <a:lnSpc>
                <a:spcPts val="2640"/>
              </a:lnSpc>
            </a:pPr>
            <a:endParaRPr lang="en-US" sz="2400" dirty="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>
              <a:lnSpc>
                <a:spcPts val="2640"/>
              </a:lnSpc>
            </a:pPr>
            <a:r>
              <a:rPr lang="en-US" sz="2400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TEMPORARY PARKING LOT REMAINS AS FINAL PARKING LOT (UNDER EXISTING BUILDING) IS COMPLETED</a:t>
            </a:r>
          </a:p>
          <a:p>
            <a:pPr>
              <a:lnSpc>
                <a:spcPts val="2640"/>
              </a:lnSpc>
            </a:pPr>
            <a:endParaRPr lang="en-US" sz="2400" dirty="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>
              <a:lnSpc>
                <a:spcPts val="2640"/>
              </a:lnSpc>
            </a:pPr>
            <a:r>
              <a:rPr lang="en-US" sz="2400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TEMPORARY SWM, SEDIMENT &amp; EROSION CONTROL </a:t>
            </a:r>
          </a:p>
        </p:txBody>
      </p:sp>
      <p:sp>
        <p:nvSpPr>
          <p:cNvPr id="18" name="Arrow: Left 17">
            <a:extLst>
              <a:ext uri="{FF2B5EF4-FFF2-40B4-BE49-F238E27FC236}">
                <a16:creationId xmlns:a16="http://schemas.microsoft.com/office/drawing/2014/main" id="{4C951141-4A3E-0FD7-8EAE-503002A154C8}"/>
              </a:ext>
            </a:extLst>
          </p:cNvPr>
          <p:cNvSpPr/>
          <p:nvPr/>
        </p:nvSpPr>
        <p:spPr>
          <a:xfrm>
            <a:off x="9629092" y="3230376"/>
            <a:ext cx="2122305" cy="552779"/>
          </a:xfrm>
          <a:prstGeom prst="leftArrow">
            <a:avLst/>
          </a:prstGeom>
          <a:solidFill>
            <a:srgbClr val="00094A"/>
          </a:solidFill>
          <a:ln>
            <a:solidFill>
              <a:srgbClr val="00094A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CONSTRUCTION</a:t>
            </a:r>
            <a:r>
              <a:rPr lang="en-US" dirty="0"/>
              <a:t> 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20C00D42-7651-EA01-E149-24C5F8F3E6F3}"/>
              </a:ext>
            </a:extLst>
          </p:cNvPr>
          <p:cNvSpPr/>
          <p:nvPr/>
        </p:nvSpPr>
        <p:spPr>
          <a:xfrm rot="17550030">
            <a:off x="9200604" y="5091567"/>
            <a:ext cx="261795" cy="125318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653C1B02-16C6-8F9D-E208-3A433A85190B}"/>
              </a:ext>
            </a:extLst>
          </p:cNvPr>
          <p:cNvSpPr/>
          <p:nvPr/>
        </p:nvSpPr>
        <p:spPr>
          <a:xfrm rot="5400000">
            <a:off x="9259104" y="4105742"/>
            <a:ext cx="270114" cy="125318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51004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275AC-26B5-2897-CD89-BCEE53A59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431ACE-8AA0-9B79-3A60-B79F6E550D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46" t="5953" r="32553"/>
          <a:stretch>
            <a:fillRect/>
          </a:stretch>
        </p:blipFill>
        <p:spPr>
          <a:xfrm>
            <a:off x="7175499" y="158928"/>
            <a:ext cx="4305379" cy="736167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570FF911-A2DD-B119-98A8-5828F65C57C1}"/>
              </a:ext>
            </a:extLst>
          </p:cNvPr>
          <p:cNvSpPr txBox="1"/>
          <p:nvPr/>
        </p:nvSpPr>
        <p:spPr>
          <a:xfrm>
            <a:off x="433093" y="308795"/>
            <a:ext cx="11758907" cy="2679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467" b="1" dirty="0">
                <a:solidFill>
                  <a:srgbClr val="00094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CONSTRUCTION PHASE 4  </a:t>
            </a:r>
          </a:p>
          <a:p>
            <a:pPr>
              <a:lnSpc>
                <a:spcPts val="2640"/>
              </a:lnSpc>
            </a:pPr>
            <a:r>
              <a:rPr lang="en-US" sz="2200" b="1" dirty="0">
                <a:solidFill>
                  <a:srgbClr val="5CB6F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FINAL SITE COMPLETION</a:t>
            </a:r>
          </a:p>
          <a:p>
            <a:pPr>
              <a:lnSpc>
                <a:spcPts val="2640"/>
              </a:lnSpc>
            </a:pPr>
            <a:r>
              <a:rPr lang="en-US" sz="2200" b="1" dirty="0">
                <a:solidFill>
                  <a:srgbClr val="5CB6F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END OF 2029</a:t>
            </a:r>
          </a:p>
          <a:p>
            <a:pPr>
              <a:lnSpc>
                <a:spcPts val="2640"/>
              </a:lnSpc>
            </a:pPr>
            <a:endParaRPr lang="en-US" sz="2200" b="1" dirty="0">
              <a:solidFill>
                <a:srgbClr val="5CB6F9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>
              <a:lnSpc>
                <a:spcPts val="2640"/>
              </a:lnSpc>
            </a:pPr>
            <a:endParaRPr lang="en-US" sz="2200" b="1" dirty="0">
              <a:solidFill>
                <a:srgbClr val="5CB6F9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>
              <a:lnSpc>
                <a:spcPts val="2640"/>
              </a:lnSpc>
            </a:pPr>
            <a:endParaRPr lang="en-US" sz="2200" b="1" dirty="0">
              <a:solidFill>
                <a:srgbClr val="5CB6F9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>
              <a:lnSpc>
                <a:spcPts val="4160"/>
              </a:lnSpc>
            </a:pPr>
            <a:endParaRPr lang="en-US" sz="2200" b="1" dirty="0">
              <a:solidFill>
                <a:srgbClr val="5CB6F9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6969A81-1A0A-CD30-5383-A057BD5FEAF7}"/>
              </a:ext>
            </a:extLst>
          </p:cNvPr>
          <p:cNvSpPr txBox="1">
            <a:spLocks/>
          </p:cNvSpPr>
          <p:nvPr/>
        </p:nvSpPr>
        <p:spPr>
          <a:xfrm rot="21203046">
            <a:off x="7302903" y="-453458"/>
            <a:ext cx="7307942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  STREET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2B329AC-7F6C-F6E5-75BC-E6246E530E59}"/>
              </a:ext>
            </a:extLst>
          </p:cNvPr>
          <p:cNvSpPr txBox="1">
            <a:spLocks/>
          </p:cNvSpPr>
          <p:nvPr/>
        </p:nvSpPr>
        <p:spPr>
          <a:xfrm rot="15862080">
            <a:off x="4183615" y="2841936"/>
            <a:ext cx="7307942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BUCKINGHAM RD.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47DB0FB-0030-4139-D957-15EC0868EB78}"/>
              </a:ext>
            </a:extLst>
          </p:cNvPr>
          <p:cNvSpPr txBox="1">
            <a:spLocks/>
          </p:cNvSpPr>
          <p:nvPr/>
        </p:nvSpPr>
        <p:spPr>
          <a:xfrm rot="20811818">
            <a:off x="10645621" y="5939953"/>
            <a:ext cx="2211552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 STREET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FEB238C-B3EF-48E9-0CF3-862CA087B98D}"/>
              </a:ext>
            </a:extLst>
          </p:cNvPr>
          <p:cNvSpPr txBox="1"/>
          <p:nvPr/>
        </p:nvSpPr>
        <p:spPr>
          <a:xfrm>
            <a:off x="361949" y="2114916"/>
            <a:ext cx="6419851" cy="2759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640"/>
              </a:lnSpc>
            </a:pPr>
            <a:r>
              <a:rPr lang="en-US" sz="2400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FINAL SITE FIELDS AND PARKING ARE COMPLETED</a:t>
            </a:r>
          </a:p>
          <a:p>
            <a:pPr>
              <a:lnSpc>
                <a:spcPts val="2640"/>
              </a:lnSpc>
            </a:pPr>
            <a:endParaRPr lang="en-US" sz="2400" dirty="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>
              <a:lnSpc>
                <a:spcPts val="2640"/>
              </a:lnSpc>
            </a:pPr>
            <a:r>
              <a:rPr lang="en-US" sz="2400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FINAL SWM COMPLETED </a:t>
            </a:r>
          </a:p>
          <a:p>
            <a:pPr>
              <a:lnSpc>
                <a:spcPts val="2640"/>
              </a:lnSpc>
            </a:pPr>
            <a:endParaRPr lang="en-US" sz="2400" dirty="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>
              <a:lnSpc>
                <a:spcPts val="2640"/>
              </a:lnSpc>
            </a:pPr>
            <a:r>
              <a:rPr lang="en-US" sz="2400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FINAL PARKING LOT COMPLETED</a:t>
            </a:r>
          </a:p>
          <a:p>
            <a:pPr>
              <a:lnSpc>
                <a:spcPts val="2640"/>
              </a:lnSpc>
            </a:pPr>
            <a:endParaRPr lang="en-US" sz="2400" dirty="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>
              <a:lnSpc>
                <a:spcPts val="2640"/>
              </a:lnSpc>
            </a:pPr>
            <a:r>
              <a:rPr lang="en-US" sz="2400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CONTRACTOR DEMOBILIZED</a:t>
            </a:r>
          </a:p>
        </p:txBody>
      </p:sp>
      <p:sp>
        <p:nvSpPr>
          <p:cNvPr id="18" name="Arrow: Left 17">
            <a:extLst>
              <a:ext uri="{FF2B5EF4-FFF2-40B4-BE49-F238E27FC236}">
                <a16:creationId xmlns:a16="http://schemas.microsoft.com/office/drawing/2014/main" id="{C8018EB6-D90B-A1CE-F11D-2894770FF08C}"/>
              </a:ext>
            </a:extLst>
          </p:cNvPr>
          <p:cNvSpPr/>
          <p:nvPr/>
        </p:nvSpPr>
        <p:spPr>
          <a:xfrm>
            <a:off x="9358573" y="1398418"/>
            <a:ext cx="2122305" cy="552779"/>
          </a:xfrm>
          <a:prstGeom prst="leftArrow">
            <a:avLst/>
          </a:prstGeom>
          <a:solidFill>
            <a:srgbClr val="00094A"/>
          </a:solidFill>
          <a:ln>
            <a:solidFill>
              <a:srgbClr val="00094A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CONSTRUCTION</a:t>
            </a:r>
            <a:r>
              <a:rPr lang="en-US" dirty="0"/>
              <a:t> 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4662474A-D055-ED2B-77A2-7D722C49B80A}"/>
              </a:ext>
            </a:extLst>
          </p:cNvPr>
          <p:cNvSpPr/>
          <p:nvPr/>
        </p:nvSpPr>
        <p:spPr>
          <a:xfrm rot="17550030">
            <a:off x="9200604" y="5091567"/>
            <a:ext cx="261795" cy="125318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62704C54-A3C3-CE87-5F85-7A8A13F27084}"/>
              </a:ext>
            </a:extLst>
          </p:cNvPr>
          <p:cNvSpPr/>
          <p:nvPr/>
        </p:nvSpPr>
        <p:spPr>
          <a:xfrm rot="5400000">
            <a:off x="9259104" y="4105742"/>
            <a:ext cx="270114" cy="125318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7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0B2F4E-BB43-4D69-EA21-81F7AC765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een and white logo with a bear head&#10;&#10;AI-generated content may be incorrect.">
            <a:extLst>
              <a:ext uri="{FF2B5EF4-FFF2-40B4-BE49-F238E27FC236}">
                <a16:creationId xmlns:a16="http://schemas.microsoft.com/office/drawing/2014/main" id="{43C9CF6B-7FD1-D272-AF4F-B2196F9BFF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26" r="24630"/>
          <a:stretch>
            <a:fillRect/>
          </a:stretch>
        </p:blipFill>
        <p:spPr>
          <a:xfrm>
            <a:off x="8961120" y="0"/>
            <a:ext cx="345948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4EFDCB3-9723-09CB-1190-B3C13657D2B3}"/>
              </a:ext>
            </a:extLst>
          </p:cNvPr>
          <p:cNvSpPr/>
          <p:nvPr/>
        </p:nvSpPr>
        <p:spPr>
          <a:xfrm>
            <a:off x="-74432" y="0"/>
            <a:ext cx="8814392" cy="6858000"/>
          </a:xfrm>
          <a:prstGeom prst="rect">
            <a:avLst/>
          </a:prstGeom>
          <a:gradFill flip="none" rotWithShape="1">
            <a:gsLst>
              <a:gs pos="6000">
                <a:schemeClr val="bg1"/>
              </a:gs>
              <a:gs pos="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D53A68-C8DC-2E77-5FD6-20754B324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858" y="0"/>
            <a:ext cx="10515600" cy="906916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SCHEDULE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2FC9599-616A-8298-0F68-18EF7C019004}"/>
              </a:ext>
            </a:extLst>
          </p:cNvPr>
          <p:cNvSpPr txBox="1">
            <a:spLocks/>
          </p:cNvSpPr>
          <p:nvPr/>
        </p:nvSpPr>
        <p:spPr>
          <a:xfrm>
            <a:off x="2331720" y="873225"/>
            <a:ext cx="11209083" cy="6331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b="1" dirty="0">
              <a:solidFill>
                <a:schemeClr val="accent1"/>
              </a:solidFill>
              <a:latin typeface="Arial"/>
              <a:cs typeface="Arial"/>
            </a:endParaRPr>
          </a:p>
          <a:p>
            <a:endParaRPr lang="en-US" sz="2000" b="1" dirty="0">
              <a:solidFill>
                <a:schemeClr val="accent1"/>
              </a:solidFill>
              <a:latin typeface="Arial"/>
              <a:cs typeface="Arial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Feasibility Study | 2022</a:t>
            </a:r>
          </a:p>
          <a:p>
            <a:endParaRPr lang="en-US" sz="1700" b="1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Educational Specifications &amp; Programming |</a:t>
            </a:r>
            <a:r>
              <a:rPr lang="en-US" sz="2000" b="1" dirty="0">
                <a:latin typeface="Arial"/>
                <a:cs typeface="Arial"/>
              </a:rPr>
              <a:t> 2023</a:t>
            </a:r>
          </a:p>
          <a:p>
            <a:endParaRPr lang="en-US" sz="1700" b="1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Conceptual Planning Committee | April – June 2023</a:t>
            </a:r>
          </a:p>
          <a:p>
            <a:endParaRPr lang="en-US" sz="2200" b="1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sz="1900" b="1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Schematic Design | January – April 2025</a:t>
            </a:r>
          </a:p>
          <a:p>
            <a:endParaRPr lang="en-US" sz="600" b="1" dirty="0">
              <a:solidFill>
                <a:srgbClr val="000000"/>
              </a:solidFill>
              <a:latin typeface="Arial"/>
              <a:cs typeface="Arial"/>
            </a:endParaRPr>
          </a:p>
          <a:p>
            <a:pPr marL="685800" indent="-342900">
              <a:buFont typeface="Wingdings" panose="05000000000000000000" pitchFamily="2" charset="2"/>
              <a:buChar char="§"/>
            </a:pPr>
            <a:r>
              <a:rPr lang="en-US" sz="1900" dirty="0">
                <a:solidFill>
                  <a:srgbClr val="000000"/>
                </a:solidFill>
                <a:latin typeface="Arial"/>
                <a:cs typeface="Arial"/>
              </a:rPr>
              <a:t>May 20:  	Board of Education Presentation &amp; Approval</a:t>
            </a:r>
          </a:p>
          <a:p>
            <a:pPr marL="685800" indent="-342900">
              <a:buFont typeface="Wingdings" panose="05000000000000000000" pitchFamily="2" charset="2"/>
              <a:buChar char="§"/>
            </a:pPr>
            <a:r>
              <a:rPr lang="en-US" sz="1900" dirty="0">
                <a:solidFill>
                  <a:srgbClr val="000000"/>
                </a:solidFill>
                <a:latin typeface="Arial"/>
                <a:cs typeface="Arial"/>
              </a:rPr>
              <a:t>June 5: 	Town of Berlin Project Review Kickoff</a:t>
            </a:r>
          </a:p>
          <a:p>
            <a:pPr marL="685800" indent="-342900">
              <a:buFont typeface="Wingdings" panose="05000000000000000000" pitchFamily="2" charset="2"/>
              <a:buChar char="§"/>
            </a:pPr>
            <a:r>
              <a:rPr lang="en-US" sz="1900" dirty="0">
                <a:solidFill>
                  <a:srgbClr val="000000"/>
                </a:solidFill>
                <a:latin typeface="Arial"/>
                <a:cs typeface="Arial"/>
              </a:rPr>
              <a:t>June 17:  	Worcester County Commissioners Approval</a:t>
            </a:r>
          </a:p>
          <a:p>
            <a:endParaRPr lang="en-US" sz="17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Design Development | May – October 2025</a:t>
            </a:r>
          </a:p>
          <a:p>
            <a:endParaRPr lang="en-US" sz="600" b="1" dirty="0">
              <a:solidFill>
                <a:srgbClr val="000000"/>
              </a:solidFill>
              <a:latin typeface="Arial"/>
              <a:cs typeface="Arial"/>
            </a:endParaRPr>
          </a:p>
          <a:p>
            <a:pPr marL="6858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900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September 17:	Staff Presentation </a:t>
            </a:r>
          </a:p>
          <a:p>
            <a:pPr marL="6858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October 15:	Conceptual Planning Committee Update</a:t>
            </a:r>
          </a:p>
          <a:p>
            <a:pPr marL="6858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900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October 27:	Community Presentation @ BES</a:t>
            </a: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endParaRPr lang="en-US" sz="600" b="1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sz="17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Construction Documents | November 2025 – June 2026</a:t>
            </a:r>
          </a:p>
          <a:p>
            <a:endParaRPr lang="en-US" sz="600" b="1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sz="17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Approvals &amp; Bidding | July 2026 – February 2027</a:t>
            </a:r>
          </a:p>
          <a:p>
            <a:endParaRPr lang="en-US" sz="600" b="1" dirty="0">
              <a:solidFill>
                <a:srgbClr val="000000"/>
              </a:solidFill>
              <a:latin typeface="Arial"/>
              <a:cs typeface="Arial"/>
            </a:endParaRPr>
          </a:p>
          <a:p>
            <a:pPr marL="685800" indent="-342900" defTabSz="4572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900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August 2026:         100% Bidding Documents  </a:t>
            </a:r>
          </a:p>
          <a:p>
            <a:pPr marL="685800" indent="-342900" defTabSz="4572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900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October 2026:        Bid Opening</a:t>
            </a:r>
          </a:p>
          <a:p>
            <a:pPr marL="685800" indent="-342900" defTabSz="4572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900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November 2026:    Board of Education Approval</a:t>
            </a:r>
          </a:p>
          <a:p>
            <a:pPr marL="685800" indent="-342900" defTabSz="4572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900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December 2026:    Worcester County Commissioners </a:t>
            </a:r>
          </a:p>
          <a:p>
            <a:pPr marL="685800" indent="-342900" defTabSz="4572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900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February 2027:      IAC / State Contract Approval </a:t>
            </a:r>
          </a:p>
          <a:p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1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</a:p>
          <a:p>
            <a:r>
              <a:rPr lang="en-US" sz="2100" b="1" dirty="0">
                <a:solidFill>
                  <a:srgbClr val="000000"/>
                </a:solidFill>
                <a:latin typeface="Arial"/>
                <a:cs typeface="Arial"/>
              </a:rPr>
              <a:t>Construction Phase |  Spring 2027 – Fall 2029</a:t>
            </a: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C77C252-EB4E-8F2A-6920-49FFA9EC0E22}"/>
              </a:ext>
            </a:extLst>
          </p:cNvPr>
          <p:cNvCxnSpPr>
            <a:cxnSpLocks/>
          </p:cNvCxnSpPr>
          <p:nvPr/>
        </p:nvCxnSpPr>
        <p:spPr>
          <a:xfrm>
            <a:off x="623274" y="2113788"/>
            <a:ext cx="8081814" cy="0"/>
          </a:xfrm>
          <a:prstGeom prst="line">
            <a:avLst/>
          </a:prstGeom>
          <a:ln w="57150">
            <a:solidFill>
              <a:srgbClr val="4C9C45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6B54291-496A-BA6F-5F69-E8E95DC396F6}"/>
              </a:ext>
            </a:extLst>
          </p:cNvPr>
          <p:cNvSpPr txBox="1"/>
          <p:nvPr/>
        </p:nvSpPr>
        <p:spPr>
          <a:xfrm>
            <a:off x="478452" y="892276"/>
            <a:ext cx="180754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4C9C45"/>
                </a:solidFill>
                <a:latin typeface="Arial"/>
                <a:cs typeface="Arial"/>
              </a:rPr>
              <a:t>PLANNING</a:t>
            </a:r>
            <a:endParaRPr lang="en-US" sz="2200" dirty="0">
              <a:solidFill>
                <a:srgbClr val="4C9C45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AC392E-3899-A934-933B-C596ADFE0DBA}"/>
              </a:ext>
            </a:extLst>
          </p:cNvPr>
          <p:cNvSpPr txBox="1"/>
          <p:nvPr/>
        </p:nvSpPr>
        <p:spPr>
          <a:xfrm>
            <a:off x="478452" y="2273255"/>
            <a:ext cx="180754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4C9C45"/>
                </a:solidFill>
                <a:latin typeface="Arial"/>
                <a:cs typeface="Arial"/>
              </a:rPr>
              <a:t>DESIGN</a:t>
            </a:r>
            <a:endParaRPr lang="en-US" sz="2200" dirty="0">
              <a:solidFill>
                <a:srgbClr val="4C9C45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316015-27E1-1D59-F9B9-7C00D700AABA}"/>
              </a:ext>
            </a:extLst>
          </p:cNvPr>
          <p:cNvSpPr txBox="1"/>
          <p:nvPr/>
        </p:nvSpPr>
        <p:spPr>
          <a:xfrm>
            <a:off x="478451" y="6133440"/>
            <a:ext cx="221526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4C9C45"/>
                </a:solidFill>
                <a:latin typeface="Arial"/>
                <a:cs typeface="Arial"/>
              </a:rPr>
              <a:t>BUILD</a:t>
            </a:r>
            <a:endParaRPr lang="en-US" sz="2200" dirty="0">
              <a:solidFill>
                <a:srgbClr val="4C9C45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F03E2BC-ECCD-EAEE-3F14-5065BDF5394D}"/>
              </a:ext>
            </a:extLst>
          </p:cNvPr>
          <p:cNvSpPr txBox="1"/>
          <p:nvPr/>
        </p:nvSpPr>
        <p:spPr>
          <a:xfrm>
            <a:off x="465087" y="1198598"/>
            <a:ext cx="17111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2022 - 2023</a:t>
            </a:r>
            <a:endParaRPr lang="en-US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197342E-B074-EF71-9248-51B9F949FBF0}"/>
              </a:ext>
            </a:extLst>
          </p:cNvPr>
          <p:cNvSpPr txBox="1"/>
          <p:nvPr/>
        </p:nvSpPr>
        <p:spPr>
          <a:xfrm>
            <a:off x="465087" y="2600089"/>
            <a:ext cx="18940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2025 - 2026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ECD6D0C-7F3B-8508-0705-250704BFB726}"/>
              </a:ext>
            </a:extLst>
          </p:cNvPr>
          <p:cNvSpPr txBox="1"/>
          <p:nvPr/>
        </p:nvSpPr>
        <p:spPr>
          <a:xfrm>
            <a:off x="478451" y="6445399"/>
            <a:ext cx="16978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2027-2029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830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0F001-0FCE-9F2F-84FC-9F97B9E49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E61B4CF-9A7B-EFEA-DA0D-9F83C1319A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1" b="2081"/>
          <a:stretch/>
        </p:blipFill>
        <p:spPr>
          <a:xfrm>
            <a:off x="530650" y="1625941"/>
            <a:ext cx="4704387" cy="4581236"/>
          </a:xfrm>
          <a:prstGeom prst="rect">
            <a:avLst/>
          </a:prstGeom>
          <a:gradFill flip="none" rotWithShape="1">
            <a:gsLst>
              <a:gs pos="100000">
                <a:srgbClr val="FFFF00">
                  <a:alpha val="39000"/>
                </a:srgbClr>
              </a:gs>
              <a:gs pos="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B8E7F84-FE55-93A4-719F-F4836B628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858" y="0"/>
            <a:ext cx="10515600" cy="906916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CONCEPTUAL PLANNING COMMITTEE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4702ECE-C3FF-99C7-5448-EA415B7A9B4E}"/>
              </a:ext>
            </a:extLst>
          </p:cNvPr>
          <p:cNvSpPr txBox="1">
            <a:spLocks/>
          </p:cNvSpPr>
          <p:nvPr/>
        </p:nvSpPr>
        <p:spPr>
          <a:xfrm>
            <a:off x="5409674" y="913614"/>
            <a:ext cx="5896139" cy="23861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CPC Meetings</a:t>
            </a:r>
          </a:p>
          <a:p>
            <a:r>
              <a:rPr lang="en-US" sz="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000" dirty="0">
                <a:solidFill>
                  <a:srgbClr val="4C9C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 April 12, 2023</a:t>
            </a:r>
          </a:p>
          <a:p>
            <a:r>
              <a:rPr lang="en-US" sz="2000" dirty="0">
                <a:solidFill>
                  <a:srgbClr val="4C9C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-   May 4, 2023</a:t>
            </a:r>
          </a:p>
          <a:p>
            <a:r>
              <a:rPr lang="en-US" sz="2000" dirty="0">
                <a:solidFill>
                  <a:srgbClr val="4C9C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-   May 16, 2023</a:t>
            </a:r>
          </a:p>
          <a:p>
            <a:r>
              <a:rPr lang="en-US" sz="2000" dirty="0">
                <a:solidFill>
                  <a:srgbClr val="4C9C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-   June 8, 2023</a:t>
            </a:r>
          </a:p>
          <a:p>
            <a:endParaRPr lang="en-US" sz="2000" dirty="0">
              <a:solidFill>
                <a:srgbClr val="4C9C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October 15, 2025 (Recap after project hold)</a:t>
            </a:r>
          </a:p>
          <a:p>
            <a:endParaRPr lang="en-US" sz="2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A diagram of a building&#10;&#10;AI-generated content may be incorrect.">
            <a:extLst>
              <a:ext uri="{FF2B5EF4-FFF2-40B4-BE49-F238E27FC236}">
                <a16:creationId xmlns:a16="http://schemas.microsoft.com/office/drawing/2014/main" id="{068A40BE-5D35-F48D-8674-F1D1930127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69"/>
          <a:stretch/>
        </p:blipFill>
        <p:spPr>
          <a:xfrm>
            <a:off x="0" y="4992348"/>
            <a:ext cx="530650" cy="1329758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A19CC3F8-3AEF-F145-7486-B37C93D0992C}"/>
              </a:ext>
            </a:extLst>
          </p:cNvPr>
          <p:cNvSpPr/>
          <p:nvPr/>
        </p:nvSpPr>
        <p:spPr>
          <a:xfrm>
            <a:off x="2162175" y="2390775"/>
            <a:ext cx="657226" cy="1194996"/>
          </a:xfrm>
          <a:prstGeom prst="ellipse">
            <a:avLst/>
          </a:prstGeom>
          <a:gradFill flip="none" rotWithShape="1">
            <a:gsLst>
              <a:gs pos="100000">
                <a:srgbClr val="FFFF00">
                  <a:alpha val="39000"/>
                </a:srgbClr>
              </a:gs>
              <a:gs pos="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177AD70-A983-ED79-48C5-69617580221C}"/>
              </a:ext>
            </a:extLst>
          </p:cNvPr>
          <p:cNvSpPr/>
          <p:nvPr/>
        </p:nvSpPr>
        <p:spPr>
          <a:xfrm>
            <a:off x="1963483" y="4387850"/>
            <a:ext cx="854726" cy="803791"/>
          </a:xfrm>
          <a:prstGeom prst="ellipse">
            <a:avLst/>
          </a:prstGeom>
          <a:gradFill flip="none" rotWithShape="1">
            <a:gsLst>
              <a:gs pos="100000">
                <a:srgbClr val="FFFF00">
                  <a:alpha val="39000"/>
                </a:srgbClr>
              </a:gs>
              <a:gs pos="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7619CC0-BE05-710F-8008-8A9420DAE06F}"/>
              </a:ext>
            </a:extLst>
          </p:cNvPr>
          <p:cNvSpPr/>
          <p:nvPr/>
        </p:nvSpPr>
        <p:spPr>
          <a:xfrm>
            <a:off x="2817831" y="4276725"/>
            <a:ext cx="632204" cy="1086908"/>
          </a:xfrm>
          <a:prstGeom prst="ellipse">
            <a:avLst/>
          </a:prstGeom>
          <a:gradFill flip="none" rotWithShape="1">
            <a:gsLst>
              <a:gs pos="100000">
                <a:srgbClr val="FFFF00">
                  <a:alpha val="39000"/>
                </a:srgbClr>
              </a:gs>
              <a:gs pos="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43634E0-3016-CD39-1736-1BBE2DABA9A7}"/>
              </a:ext>
            </a:extLst>
          </p:cNvPr>
          <p:cNvSpPr txBox="1">
            <a:spLocks/>
          </p:cNvSpPr>
          <p:nvPr/>
        </p:nvSpPr>
        <p:spPr>
          <a:xfrm>
            <a:off x="2237739" y="2752558"/>
            <a:ext cx="464078" cy="5472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6AE4332-646C-D00E-83F9-688AE0D1C15F}"/>
              </a:ext>
            </a:extLst>
          </p:cNvPr>
          <p:cNvSpPr txBox="1">
            <a:spLocks/>
          </p:cNvSpPr>
          <p:nvPr/>
        </p:nvSpPr>
        <p:spPr>
          <a:xfrm>
            <a:off x="2158618" y="4526684"/>
            <a:ext cx="464078" cy="5472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46F83C37-DB80-3BB3-8B7D-2C8CA673B27C}"/>
              </a:ext>
            </a:extLst>
          </p:cNvPr>
          <p:cNvSpPr txBox="1">
            <a:spLocks/>
          </p:cNvSpPr>
          <p:nvPr/>
        </p:nvSpPr>
        <p:spPr>
          <a:xfrm>
            <a:off x="2901894" y="4546574"/>
            <a:ext cx="464078" cy="5472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27" name="Picture 26" descr="A group of people sitting in chairs in a room&#10;&#10;AI-generated content may be incorrect.">
            <a:extLst>
              <a:ext uri="{FF2B5EF4-FFF2-40B4-BE49-F238E27FC236}">
                <a16:creationId xmlns:a16="http://schemas.microsoft.com/office/drawing/2014/main" id="{1392A14E-5DAB-BE2E-646E-95E9E8E019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14" b="9415"/>
          <a:stretch/>
        </p:blipFill>
        <p:spPr>
          <a:xfrm>
            <a:off x="5522796" y="3100528"/>
            <a:ext cx="5317280" cy="3157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50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1" grpId="0"/>
      <p:bldP spid="16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80F0C-97B4-20EB-FD00-C83FE7FE0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4A244-6437-541F-E308-F7683B869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858" y="0"/>
            <a:ext cx="10515600" cy="906916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CONCEPTUAL PLANNING COMMITTEE</a:t>
            </a:r>
          </a:p>
        </p:txBody>
      </p:sp>
      <p:pic>
        <p:nvPicPr>
          <p:cNvPr id="64" name="Picture 63" descr="Map&#10;&#10;Description automatically generated">
            <a:extLst>
              <a:ext uri="{FF2B5EF4-FFF2-40B4-BE49-F238E27FC236}">
                <a16:creationId xmlns:a16="http://schemas.microsoft.com/office/drawing/2014/main" id="{E254ECDA-8ADD-FA4A-5325-AC92EDACF99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37"/>
          <a:stretch/>
        </p:blipFill>
        <p:spPr>
          <a:xfrm>
            <a:off x="3064871" y="910318"/>
            <a:ext cx="2775017" cy="1606386"/>
          </a:xfrm>
          <a:prstGeom prst="rect">
            <a:avLst/>
          </a:prstGeom>
        </p:spPr>
      </p:pic>
      <p:pic>
        <p:nvPicPr>
          <p:cNvPr id="65" name="Picture 64" descr="A picture containing diagram&#10;&#10;Description automatically generated">
            <a:extLst>
              <a:ext uri="{FF2B5EF4-FFF2-40B4-BE49-F238E27FC236}">
                <a16:creationId xmlns:a16="http://schemas.microsoft.com/office/drawing/2014/main" id="{0E6B0848-2627-1D22-DFD6-3DE9E22768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37"/>
          <a:stretch/>
        </p:blipFill>
        <p:spPr>
          <a:xfrm>
            <a:off x="6006158" y="913233"/>
            <a:ext cx="2775018" cy="1606386"/>
          </a:xfrm>
          <a:prstGeom prst="rect">
            <a:avLst/>
          </a:prstGeom>
        </p:spPr>
      </p:pic>
      <p:pic>
        <p:nvPicPr>
          <p:cNvPr id="66" name="Picture 65" descr="Map&#10;&#10;Description automatically generated">
            <a:extLst>
              <a:ext uri="{FF2B5EF4-FFF2-40B4-BE49-F238E27FC236}">
                <a16:creationId xmlns:a16="http://schemas.microsoft.com/office/drawing/2014/main" id="{EFE1429D-C822-C2C7-32CB-CF28092C255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51"/>
          <a:stretch/>
        </p:blipFill>
        <p:spPr>
          <a:xfrm>
            <a:off x="8947446" y="910318"/>
            <a:ext cx="2766151" cy="1606386"/>
          </a:xfrm>
          <a:prstGeom prst="rect">
            <a:avLst/>
          </a:prstGeom>
        </p:spPr>
      </p:pic>
      <p:graphicFrame>
        <p:nvGraphicFramePr>
          <p:cNvPr id="67" name="Table 8">
            <a:extLst>
              <a:ext uri="{FF2B5EF4-FFF2-40B4-BE49-F238E27FC236}">
                <a16:creationId xmlns:a16="http://schemas.microsoft.com/office/drawing/2014/main" id="{C6993387-7D37-E1BA-E402-2B2817C9144C}"/>
              </a:ext>
            </a:extLst>
          </p:cNvPr>
          <p:cNvGraphicFramePr>
            <a:graphicFrameLocks noGrp="1"/>
          </p:cNvGraphicFramePr>
          <p:nvPr/>
        </p:nvGraphicFramePr>
        <p:xfrm>
          <a:off x="198118" y="2859854"/>
          <a:ext cx="11515480" cy="2595880"/>
        </p:xfrm>
        <a:graphic>
          <a:graphicData uri="http://schemas.openxmlformats.org/drawingml/2006/table">
            <a:tbl>
              <a:tblPr firstRow="1" firstCol="1">
                <a:tableStyleId>{E8B1032C-EA38-4F05-BA0D-38AFFFC7BED3}</a:tableStyleId>
              </a:tblPr>
              <a:tblGrid>
                <a:gridCol w="2878457">
                  <a:extLst>
                    <a:ext uri="{9D8B030D-6E8A-4147-A177-3AD203B41FA5}">
                      <a16:colId xmlns:a16="http://schemas.microsoft.com/office/drawing/2014/main" val="3463945165"/>
                    </a:ext>
                  </a:extLst>
                </a:gridCol>
                <a:gridCol w="2876550">
                  <a:extLst>
                    <a:ext uri="{9D8B030D-6E8A-4147-A177-3AD203B41FA5}">
                      <a16:colId xmlns:a16="http://schemas.microsoft.com/office/drawing/2014/main" val="3726695999"/>
                    </a:ext>
                  </a:extLst>
                </a:gridCol>
                <a:gridCol w="2905125">
                  <a:extLst>
                    <a:ext uri="{9D8B030D-6E8A-4147-A177-3AD203B41FA5}">
                      <a16:colId xmlns:a16="http://schemas.microsoft.com/office/drawing/2014/main" val="3677875772"/>
                    </a:ext>
                  </a:extLst>
                </a:gridCol>
                <a:gridCol w="2855348">
                  <a:extLst>
                    <a:ext uri="{9D8B030D-6E8A-4147-A177-3AD203B41FA5}">
                      <a16:colId xmlns:a16="http://schemas.microsoft.com/office/drawing/2014/main" val="22864733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OPTION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OPTION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OPTION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62031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50">
                          <a:solidFill>
                            <a:schemeClr val="tx1"/>
                          </a:solidFill>
                        </a:rPr>
                        <a:t>Separate Bus/ Car loop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5069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50">
                          <a:solidFill>
                            <a:schemeClr val="tx1"/>
                          </a:solidFill>
                        </a:rPr>
                        <a:t>Pedestrian Path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155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50">
                          <a:solidFill>
                            <a:schemeClr val="tx1"/>
                          </a:solidFill>
                        </a:rPr>
                        <a:t>Proximity to Neighbors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1976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50">
                          <a:solidFill>
                            <a:schemeClr val="tx1"/>
                          </a:solidFill>
                        </a:rPr>
                        <a:t>School Proximity to Fields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6738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50">
                          <a:solidFill>
                            <a:schemeClr val="tx1"/>
                          </a:solidFill>
                        </a:rPr>
                        <a:t>Constructability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11522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50">
                          <a:solidFill>
                            <a:schemeClr val="tx1"/>
                          </a:solidFill>
                        </a:rPr>
                        <a:t>Temporary Parking/ Drop Off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2949811"/>
                  </a:ext>
                </a:extLst>
              </a:tr>
            </a:tbl>
          </a:graphicData>
        </a:graphic>
      </p:graphicFrame>
      <p:pic>
        <p:nvPicPr>
          <p:cNvPr id="68" name="Graphic 67" descr="Checkmark with solid fill">
            <a:extLst>
              <a:ext uri="{FF2B5EF4-FFF2-40B4-BE49-F238E27FC236}">
                <a16:creationId xmlns:a16="http://schemas.microsoft.com/office/drawing/2014/main" id="{52003D45-69CC-3786-3390-93C93A2AD6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52715" y="3248487"/>
            <a:ext cx="325215" cy="325215"/>
          </a:xfrm>
          <a:prstGeom prst="rect">
            <a:avLst/>
          </a:prstGeom>
        </p:spPr>
      </p:pic>
      <p:pic>
        <p:nvPicPr>
          <p:cNvPr id="69" name="Graphic 68" descr="Checkmark with solid fill">
            <a:extLst>
              <a:ext uri="{FF2B5EF4-FFF2-40B4-BE49-F238E27FC236}">
                <a16:creationId xmlns:a16="http://schemas.microsoft.com/office/drawing/2014/main" id="{4B792EB5-CFA1-C8EE-92D3-3DB590A1D2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24431" y="3255823"/>
            <a:ext cx="325215" cy="325215"/>
          </a:xfrm>
          <a:prstGeom prst="rect">
            <a:avLst/>
          </a:prstGeom>
        </p:spPr>
      </p:pic>
      <p:pic>
        <p:nvPicPr>
          <p:cNvPr id="70" name="Graphic 69" descr="Checkmark with solid fill">
            <a:extLst>
              <a:ext uri="{FF2B5EF4-FFF2-40B4-BE49-F238E27FC236}">
                <a16:creationId xmlns:a16="http://schemas.microsoft.com/office/drawing/2014/main" id="{8B34CB61-B8E4-1788-7B77-B4E63557400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7913" y="3255822"/>
            <a:ext cx="325215" cy="325215"/>
          </a:xfrm>
          <a:prstGeom prst="rect">
            <a:avLst/>
          </a:prstGeom>
        </p:spPr>
      </p:pic>
      <p:pic>
        <p:nvPicPr>
          <p:cNvPr id="71" name="Graphic 70" descr="Checkmark with solid fill">
            <a:extLst>
              <a:ext uri="{FF2B5EF4-FFF2-40B4-BE49-F238E27FC236}">
                <a16:creationId xmlns:a16="http://schemas.microsoft.com/office/drawing/2014/main" id="{E3F0057F-C9C3-D2FE-17AA-6B34924A8D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52715" y="3608204"/>
            <a:ext cx="325215" cy="325215"/>
          </a:xfrm>
          <a:prstGeom prst="rect">
            <a:avLst/>
          </a:prstGeom>
        </p:spPr>
      </p:pic>
      <p:pic>
        <p:nvPicPr>
          <p:cNvPr id="72" name="Graphic 71" descr="Checkmark with solid fill">
            <a:extLst>
              <a:ext uri="{FF2B5EF4-FFF2-40B4-BE49-F238E27FC236}">
                <a16:creationId xmlns:a16="http://schemas.microsoft.com/office/drawing/2014/main" id="{309AE90E-D018-28EF-331B-2F80DC7FBAC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24431" y="3615540"/>
            <a:ext cx="325215" cy="325215"/>
          </a:xfrm>
          <a:prstGeom prst="rect">
            <a:avLst/>
          </a:prstGeom>
        </p:spPr>
      </p:pic>
      <p:pic>
        <p:nvPicPr>
          <p:cNvPr id="73" name="Graphic 72" descr="Checkmark with solid fill">
            <a:extLst>
              <a:ext uri="{FF2B5EF4-FFF2-40B4-BE49-F238E27FC236}">
                <a16:creationId xmlns:a16="http://schemas.microsoft.com/office/drawing/2014/main" id="{2ED14411-7498-F943-3999-3981B148411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7913" y="3615539"/>
            <a:ext cx="325215" cy="325215"/>
          </a:xfrm>
          <a:prstGeom prst="rect">
            <a:avLst/>
          </a:prstGeom>
        </p:spPr>
      </p:pic>
      <p:pic>
        <p:nvPicPr>
          <p:cNvPr id="75" name="Graphic 74" descr="Checkmark with solid fill">
            <a:extLst>
              <a:ext uri="{FF2B5EF4-FFF2-40B4-BE49-F238E27FC236}">
                <a16:creationId xmlns:a16="http://schemas.microsoft.com/office/drawing/2014/main" id="{1FD6BBAF-288C-0410-B2C2-C1E9DA256B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7913" y="4009642"/>
            <a:ext cx="325215" cy="325215"/>
          </a:xfrm>
          <a:prstGeom prst="rect">
            <a:avLst/>
          </a:prstGeom>
        </p:spPr>
      </p:pic>
      <p:pic>
        <p:nvPicPr>
          <p:cNvPr id="76" name="Graphic 75" descr="Checkmark with solid fill">
            <a:extLst>
              <a:ext uri="{FF2B5EF4-FFF2-40B4-BE49-F238E27FC236}">
                <a16:creationId xmlns:a16="http://schemas.microsoft.com/office/drawing/2014/main" id="{D92E0707-20D0-FA78-440D-EE5D644C01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52715" y="4369360"/>
            <a:ext cx="325215" cy="325215"/>
          </a:xfrm>
          <a:prstGeom prst="rect">
            <a:avLst/>
          </a:prstGeom>
        </p:spPr>
      </p:pic>
      <p:pic>
        <p:nvPicPr>
          <p:cNvPr id="77" name="Graphic 76" descr="Checkmark with solid fill">
            <a:extLst>
              <a:ext uri="{FF2B5EF4-FFF2-40B4-BE49-F238E27FC236}">
                <a16:creationId xmlns:a16="http://schemas.microsoft.com/office/drawing/2014/main" id="{1B4E9C88-9C65-0957-25A3-91110B8242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24431" y="4376696"/>
            <a:ext cx="325215" cy="325215"/>
          </a:xfrm>
          <a:prstGeom prst="rect">
            <a:avLst/>
          </a:prstGeom>
        </p:spPr>
      </p:pic>
      <p:pic>
        <p:nvPicPr>
          <p:cNvPr id="78" name="Graphic 77" descr="Checkmark with solid fill">
            <a:extLst>
              <a:ext uri="{FF2B5EF4-FFF2-40B4-BE49-F238E27FC236}">
                <a16:creationId xmlns:a16="http://schemas.microsoft.com/office/drawing/2014/main" id="{416C8036-2D10-ADC3-AB8A-0AD091C437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7913" y="4376695"/>
            <a:ext cx="325215" cy="325215"/>
          </a:xfrm>
          <a:prstGeom prst="rect">
            <a:avLst/>
          </a:prstGeom>
        </p:spPr>
      </p:pic>
      <p:pic>
        <p:nvPicPr>
          <p:cNvPr id="79" name="Graphic 78" descr="Checkmark with solid fill">
            <a:extLst>
              <a:ext uri="{FF2B5EF4-FFF2-40B4-BE49-F238E27FC236}">
                <a16:creationId xmlns:a16="http://schemas.microsoft.com/office/drawing/2014/main" id="{24E5805A-4C1D-037F-1763-A83FCB5CED1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24431" y="4736413"/>
            <a:ext cx="325215" cy="325215"/>
          </a:xfrm>
          <a:prstGeom prst="rect">
            <a:avLst/>
          </a:prstGeom>
        </p:spPr>
      </p:pic>
      <p:pic>
        <p:nvPicPr>
          <p:cNvPr id="80" name="Graphic 79" descr="Checkmark with solid fill">
            <a:extLst>
              <a:ext uri="{FF2B5EF4-FFF2-40B4-BE49-F238E27FC236}">
                <a16:creationId xmlns:a16="http://schemas.microsoft.com/office/drawing/2014/main" id="{BFF15301-2215-C64C-CB49-1152BF27E2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7913" y="4736412"/>
            <a:ext cx="325215" cy="325215"/>
          </a:xfrm>
          <a:prstGeom prst="rect">
            <a:avLst/>
          </a:prstGeom>
        </p:spPr>
      </p:pic>
      <p:pic>
        <p:nvPicPr>
          <p:cNvPr id="81" name="Graphic 80" descr="Checkmark with solid fill">
            <a:extLst>
              <a:ext uri="{FF2B5EF4-FFF2-40B4-BE49-F238E27FC236}">
                <a16:creationId xmlns:a16="http://schemas.microsoft.com/office/drawing/2014/main" id="{A1A42E11-8FA9-BED3-4ADA-6B5575D9C1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52715" y="5102292"/>
            <a:ext cx="325215" cy="325215"/>
          </a:xfrm>
          <a:prstGeom prst="rect">
            <a:avLst/>
          </a:prstGeom>
        </p:spPr>
      </p:pic>
      <p:pic>
        <p:nvPicPr>
          <p:cNvPr id="82" name="Graphic 81" descr="Checkmark with solid fill">
            <a:extLst>
              <a:ext uri="{FF2B5EF4-FFF2-40B4-BE49-F238E27FC236}">
                <a16:creationId xmlns:a16="http://schemas.microsoft.com/office/drawing/2014/main" id="{AF7D9662-9FDF-4E56-9591-FAAEE3E1FDA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24431" y="5109628"/>
            <a:ext cx="325215" cy="325215"/>
          </a:xfrm>
          <a:prstGeom prst="rect">
            <a:avLst/>
          </a:prstGeom>
        </p:spPr>
      </p:pic>
      <p:pic>
        <p:nvPicPr>
          <p:cNvPr id="83" name="Graphic 82" descr="Checkmark with solid fill">
            <a:extLst>
              <a:ext uri="{FF2B5EF4-FFF2-40B4-BE49-F238E27FC236}">
                <a16:creationId xmlns:a16="http://schemas.microsoft.com/office/drawing/2014/main" id="{CCF3C1D6-A2AA-2E73-AEFA-5577978DEF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7913" y="5109627"/>
            <a:ext cx="325215" cy="325215"/>
          </a:xfrm>
          <a:prstGeom prst="rect">
            <a:avLst/>
          </a:prstGeom>
        </p:spPr>
      </p:pic>
      <p:pic>
        <p:nvPicPr>
          <p:cNvPr id="84" name="Graphic 83" descr="Close with solid fill">
            <a:extLst>
              <a:ext uri="{FF2B5EF4-FFF2-40B4-BE49-F238E27FC236}">
                <a16:creationId xmlns:a16="http://schemas.microsoft.com/office/drawing/2014/main" id="{DAF976C8-CD6F-9FC6-488B-FAB446B56C6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80383" y="3940754"/>
            <a:ext cx="413309" cy="413309"/>
          </a:xfrm>
          <a:prstGeom prst="rect">
            <a:avLst/>
          </a:prstGeom>
        </p:spPr>
      </p:pic>
      <p:pic>
        <p:nvPicPr>
          <p:cNvPr id="85" name="Graphic 84" descr="Close with solid fill">
            <a:extLst>
              <a:ext uri="{FF2B5EF4-FFF2-40B4-BE49-F238E27FC236}">
                <a16:creationId xmlns:a16="http://schemas.microsoft.com/office/drawing/2014/main" id="{CB0955EE-7AF0-3785-5FF0-99C9FB8D88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08667" y="4701910"/>
            <a:ext cx="413309" cy="413309"/>
          </a:xfrm>
          <a:prstGeom prst="rect">
            <a:avLst/>
          </a:prstGeom>
        </p:spPr>
      </p:pic>
      <p:pic>
        <p:nvPicPr>
          <p:cNvPr id="86" name="Graphic 85" descr="Close with solid fill">
            <a:extLst>
              <a:ext uri="{FF2B5EF4-FFF2-40B4-BE49-F238E27FC236}">
                <a16:creationId xmlns:a16="http://schemas.microsoft.com/office/drawing/2014/main" id="{F95C93E4-B1D8-9444-E416-C6965D62B4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08667" y="3955661"/>
            <a:ext cx="413309" cy="413309"/>
          </a:xfrm>
          <a:prstGeom prst="rect">
            <a:avLst/>
          </a:prstGeom>
        </p:spPr>
      </p:pic>
      <p:sp>
        <p:nvSpPr>
          <p:cNvPr id="87" name="Oval 86">
            <a:extLst>
              <a:ext uri="{FF2B5EF4-FFF2-40B4-BE49-F238E27FC236}">
                <a16:creationId xmlns:a16="http://schemas.microsoft.com/office/drawing/2014/main" id="{0D079399-F4C8-E78A-BAF2-8D231B33D520}"/>
              </a:ext>
            </a:extLst>
          </p:cNvPr>
          <p:cNvSpPr/>
          <p:nvPr/>
        </p:nvSpPr>
        <p:spPr>
          <a:xfrm rot="19345295">
            <a:off x="3682824" y="1021402"/>
            <a:ext cx="561497" cy="793516"/>
          </a:xfrm>
          <a:prstGeom prst="ellipse">
            <a:avLst/>
          </a:prstGeom>
          <a:noFill/>
          <a:ln w="25400" cap="flat" cmpd="sng" algn="ctr">
            <a:solidFill>
              <a:srgbClr val="C00000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BC2C63E4-B692-CF20-C074-0BD783CE52C9}"/>
              </a:ext>
            </a:extLst>
          </p:cNvPr>
          <p:cNvSpPr/>
          <p:nvPr/>
        </p:nvSpPr>
        <p:spPr>
          <a:xfrm rot="19345295">
            <a:off x="7184885" y="1843271"/>
            <a:ext cx="600500" cy="641696"/>
          </a:xfrm>
          <a:prstGeom prst="ellipse">
            <a:avLst/>
          </a:prstGeom>
          <a:noFill/>
          <a:ln w="25400" cap="flat" cmpd="sng" algn="ctr">
            <a:solidFill>
              <a:srgbClr val="C00000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FB82FEDA-B59E-2460-835D-EDC147C36887}"/>
              </a:ext>
            </a:extLst>
          </p:cNvPr>
          <p:cNvSpPr/>
          <p:nvPr/>
        </p:nvSpPr>
        <p:spPr>
          <a:xfrm rot="19345295">
            <a:off x="10315033" y="1627919"/>
            <a:ext cx="551426" cy="634506"/>
          </a:xfrm>
          <a:prstGeom prst="ellipse">
            <a:avLst/>
          </a:prstGeom>
          <a:noFill/>
          <a:ln w="25400" cap="flat" cmpd="sng" algn="ctr">
            <a:solidFill>
              <a:srgbClr val="C00000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685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99E309-D62B-255D-2A3D-FE61ECF4F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6CBD801-EAB7-F384-5536-454220AD84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02" r="31704"/>
          <a:stretch>
            <a:fillRect/>
          </a:stretch>
        </p:blipFill>
        <p:spPr>
          <a:xfrm>
            <a:off x="7556193" y="-617771"/>
            <a:ext cx="3419786" cy="8024506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DEBF5ECD-A6AF-4F65-2200-31FB76C60EF3}"/>
              </a:ext>
            </a:extLst>
          </p:cNvPr>
          <p:cNvSpPr txBox="1">
            <a:spLocks/>
          </p:cNvSpPr>
          <p:nvPr/>
        </p:nvSpPr>
        <p:spPr>
          <a:xfrm rot="21203046">
            <a:off x="8881147" y="-587368"/>
            <a:ext cx="7307942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  STREET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D6AA6576-9FB0-9D49-F97B-319E73FFB296}"/>
              </a:ext>
            </a:extLst>
          </p:cNvPr>
          <p:cNvSpPr txBox="1">
            <a:spLocks/>
          </p:cNvSpPr>
          <p:nvPr/>
        </p:nvSpPr>
        <p:spPr>
          <a:xfrm rot="15862080">
            <a:off x="3881954" y="1824397"/>
            <a:ext cx="7307942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BUCKINGHAM RD.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3AB03CD3-F124-846A-D64E-1A606062F413}"/>
              </a:ext>
            </a:extLst>
          </p:cNvPr>
          <p:cNvSpPr txBox="1">
            <a:spLocks/>
          </p:cNvSpPr>
          <p:nvPr/>
        </p:nvSpPr>
        <p:spPr>
          <a:xfrm rot="20811818">
            <a:off x="10494792" y="5958806"/>
            <a:ext cx="2211552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 STREET</a:t>
            </a:r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59FBF82E-CCB3-41C5-1531-2CEB8D7C7777}"/>
              </a:ext>
            </a:extLst>
          </p:cNvPr>
          <p:cNvSpPr txBox="1">
            <a:spLocks/>
          </p:cNvSpPr>
          <p:nvPr/>
        </p:nvSpPr>
        <p:spPr>
          <a:xfrm rot="1415641">
            <a:off x="8292560" y="5428095"/>
            <a:ext cx="2871279" cy="375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 </a:t>
            </a:r>
          </a:p>
          <a:p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PARKING</a:t>
            </a:r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7A771ADE-5341-2EA4-302B-C89BBF488C08}"/>
              </a:ext>
            </a:extLst>
          </p:cNvPr>
          <p:cNvSpPr txBox="1">
            <a:spLocks/>
          </p:cNvSpPr>
          <p:nvPr/>
        </p:nvSpPr>
        <p:spPr>
          <a:xfrm>
            <a:off x="10126615" y="3160213"/>
            <a:ext cx="2871279" cy="375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</a:t>
            </a: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D4342337-10A9-F2AD-B0E0-FF995A24A127}"/>
              </a:ext>
            </a:extLst>
          </p:cNvPr>
          <p:cNvSpPr txBox="1">
            <a:spLocks/>
          </p:cNvSpPr>
          <p:nvPr/>
        </p:nvSpPr>
        <p:spPr>
          <a:xfrm>
            <a:off x="9667739" y="4613495"/>
            <a:ext cx="2823303" cy="375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" b="1" dirty="0">
                <a:latin typeface="Arial" panose="020B0604020202020204" pitchFamily="34" charset="0"/>
                <a:cs typeface="Arial" panose="020B0604020202020204" pitchFamily="34" charset="0"/>
              </a:rPr>
              <a:t>COURTYARD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37F89648-FA19-1F8C-5FFD-B13D4EEF3ECC}"/>
              </a:ext>
            </a:extLst>
          </p:cNvPr>
          <p:cNvSpPr txBox="1">
            <a:spLocks/>
          </p:cNvSpPr>
          <p:nvPr/>
        </p:nvSpPr>
        <p:spPr>
          <a:xfrm>
            <a:off x="8433879" y="4340559"/>
            <a:ext cx="1681985" cy="375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BUCKINGHAM </a:t>
            </a:r>
          </a:p>
          <a:p>
            <a:pPr algn="ctr"/>
            <a:r>
              <a:rPr lang="en-US" sz="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ELEMENTARY SCHOOL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AF042C-0ACC-D5B7-D955-B6227CD83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858" y="0"/>
            <a:ext cx="10515600" cy="906916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/>
                <a:cs typeface="Arial"/>
              </a:rPr>
              <a:t>SITE PLAN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2DEC403C-95FD-3296-124F-643095764576}"/>
              </a:ext>
            </a:extLst>
          </p:cNvPr>
          <p:cNvSpPr txBox="1">
            <a:spLocks/>
          </p:cNvSpPr>
          <p:nvPr/>
        </p:nvSpPr>
        <p:spPr>
          <a:xfrm>
            <a:off x="6298480" y="1259076"/>
            <a:ext cx="7307942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 STACKING 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C0020813-CF88-647A-1778-024006EC732D}"/>
              </a:ext>
            </a:extLst>
          </p:cNvPr>
          <p:cNvSpPr txBox="1">
            <a:spLocks/>
          </p:cNvSpPr>
          <p:nvPr/>
        </p:nvSpPr>
        <p:spPr>
          <a:xfrm>
            <a:off x="7743750" y="-273600"/>
            <a:ext cx="7307942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ENTRY</a:t>
            </a:r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98DC0F89-8593-99CA-97EB-8CB92064137B}"/>
              </a:ext>
            </a:extLst>
          </p:cNvPr>
          <p:cNvSpPr/>
          <p:nvPr/>
        </p:nvSpPr>
        <p:spPr>
          <a:xfrm rot="15167953">
            <a:off x="10246775" y="6571108"/>
            <a:ext cx="354563" cy="125318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B847B44D-3068-D181-BA3E-6BD27425F1AF}"/>
              </a:ext>
            </a:extLst>
          </p:cNvPr>
          <p:cNvSpPr txBox="1">
            <a:spLocks/>
          </p:cNvSpPr>
          <p:nvPr/>
        </p:nvSpPr>
        <p:spPr>
          <a:xfrm>
            <a:off x="8980582" y="6264876"/>
            <a:ext cx="7307942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 ENTRY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B9069E66-CB92-ED2E-730F-7C0227DEA426}"/>
              </a:ext>
            </a:extLst>
          </p:cNvPr>
          <p:cNvSpPr txBox="1">
            <a:spLocks/>
          </p:cNvSpPr>
          <p:nvPr/>
        </p:nvSpPr>
        <p:spPr>
          <a:xfrm>
            <a:off x="5812946" y="2980114"/>
            <a:ext cx="7307942" cy="906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EXISTING SCHOOL</a:t>
            </a: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4A1C82E9-5CE9-160C-14A7-47AAF670F232}"/>
              </a:ext>
            </a:extLst>
          </p:cNvPr>
          <p:cNvSpPr/>
          <p:nvPr/>
        </p:nvSpPr>
        <p:spPr>
          <a:xfrm>
            <a:off x="5906520" y="3517330"/>
            <a:ext cx="2300124" cy="85154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1F660562-B161-C260-3428-BE3ABDE92002}"/>
              </a:ext>
            </a:extLst>
          </p:cNvPr>
          <p:cNvSpPr/>
          <p:nvPr/>
        </p:nvSpPr>
        <p:spPr>
          <a:xfrm rot="5400000">
            <a:off x="9208588" y="4059741"/>
            <a:ext cx="199239" cy="102996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10D6CD6E-E7CE-74EB-0A09-C7B1BAA0464B}"/>
              </a:ext>
            </a:extLst>
          </p:cNvPr>
          <p:cNvSpPr/>
          <p:nvPr/>
        </p:nvSpPr>
        <p:spPr>
          <a:xfrm rot="18446967">
            <a:off x="9141558" y="4994247"/>
            <a:ext cx="181942" cy="8709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FAAE140D-F1A2-E943-E0D7-776A2CB80B57}"/>
              </a:ext>
            </a:extLst>
          </p:cNvPr>
          <p:cNvSpPr/>
          <p:nvPr/>
        </p:nvSpPr>
        <p:spPr>
          <a:xfrm rot="5400000">
            <a:off x="8551439" y="180710"/>
            <a:ext cx="354563" cy="125318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77AFE525-FBC1-DF2C-1D5F-917BD46EDDCA}"/>
              </a:ext>
            </a:extLst>
          </p:cNvPr>
          <p:cNvSpPr/>
          <p:nvPr/>
        </p:nvSpPr>
        <p:spPr>
          <a:xfrm>
            <a:off x="6377415" y="1794181"/>
            <a:ext cx="2300124" cy="85154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diagram of a building&#10;&#10;AI-generated content may be incorrect.">
            <a:extLst>
              <a:ext uri="{FF2B5EF4-FFF2-40B4-BE49-F238E27FC236}">
                <a16:creationId xmlns:a16="http://schemas.microsoft.com/office/drawing/2014/main" id="{A1587733-67D6-3F76-B6BF-CCBC1DD02E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69"/>
          <a:stretch/>
        </p:blipFill>
        <p:spPr>
          <a:xfrm>
            <a:off x="11092091" y="4033874"/>
            <a:ext cx="576024" cy="13297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71017F3-C14A-F6D2-1273-355A08D96E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1" b="2081"/>
          <a:stretch/>
        </p:blipFill>
        <p:spPr>
          <a:xfrm>
            <a:off x="530650" y="1625941"/>
            <a:ext cx="4704387" cy="4581236"/>
          </a:xfrm>
          <a:prstGeom prst="rect">
            <a:avLst/>
          </a:prstGeom>
          <a:gradFill flip="none" rotWithShape="1">
            <a:gsLst>
              <a:gs pos="100000">
                <a:srgbClr val="FFFF00">
                  <a:alpha val="39000"/>
                </a:srgbClr>
              </a:gs>
              <a:gs pos="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3243449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24" grpId="0" animBg="1"/>
      <p:bldP spid="25" grpId="0"/>
      <p:bldP spid="26" grpId="0"/>
      <p:bldP spid="27" grpId="0" animBg="1"/>
      <p:bldP spid="30" grpId="0" animBg="1"/>
      <p:bldP spid="32" grpId="0" animBg="1"/>
      <p:bldP spid="20" grpId="0" animBg="1"/>
      <p:bldP spid="3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DB5AE64AC36C41BC4BC3F82C71C5FD" ma:contentTypeVersion="11" ma:contentTypeDescription="Create a new document." ma:contentTypeScope="" ma:versionID="f23d623681d379d4c721d8c7ce5a9146">
  <xsd:schema xmlns:xsd="http://www.w3.org/2001/XMLSchema" xmlns:xs="http://www.w3.org/2001/XMLSchema" xmlns:p="http://schemas.microsoft.com/office/2006/metadata/properties" xmlns:ns2="09ed7c82-67fb-473b-b316-5aac7b4a30d6" xmlns:ns3="b64f113d-4fd7-459f-847a-1a6fba30b084" targetNamespace="http://schemas.microsoft.com/office/2006/metadata/properties" ma:root="true" ma:fieldsID="6eef84fab812b2a7ad491c71ae579791" ns2:_="" ns3:_="">
    <xsd:import namespace="09ed7c82-67fb-473b-b316-5aac7b4a30d6"/>
    <xsd:import namespace="b64f113d-4fd7-459f-847a-1a6fba30b08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ed7c82-67fb-473b-b316-5aac7b4a30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8b6f6aa7-7df3-4bc0-9562-26ba587b91d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4f113d-4fd7-459f-847a-1a6fba30b084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4e78667e-0a18-417e-9cbc-d3b0f13ec934}" ma:internalName="TaxCatchAll" ma:showField="CatchAllData" ma:web="b64f113d-4fd7-459f-847a-1a6fba30b08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64f113d-4fd7-459f-847a-1a6fba30b084" xsi:nil="true"/>
    <lcf76f155ced4ddcb4097134ff3c332f xmlns="09ed7c82-67fb-473b-b316-5aac7b4a30d6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CF06F5F-3EC2-4F83-82A8-D686B18D3F88}">
  <ds:schemaRefs>
    <ds:schemaRef ds:uri="09ed7c82-67fb-473b-b316-5aac7b4a30d6"/>
    <ds:schemaRef ds:uri="b64f113d-4fd7-459f-847a-1a6fba30b08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A6A93D1-5601-457E-B74C-460E108F511B}">
  <ds:schemaRefs>
    <ds:schemaRef ds:uri="http://schemas.microsoft.com/office/2006/metadata/properties"/>
    <ds:schemaRef ds:uri="http://www.w3.org/XML/1998/namespace"/>
    <ds:schemaRef ds:uri="http://purl.org/dc/terms/"/>
    <ds:schemaRef ds:uri="09ed7c82-67fb-473b-b316-5aac7b4a30d6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b64f113d-4fd7-459f-847a-1a6fba30b084"/>
  </ds:schemaRefs>
</ds:datastoreItem>
</file>

<file path=customXml/itemProps3.xml><?xml version="1.0" encoding="utf-8"?>
<ds:datastoreItem xmlns:ds="http://schemas.openxmlformats.org/officeDocument/2006/customXml" ds:itemID="{F3F038D2-8167-4F7A-B2D7-833040E1724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1019</TotalTime>
  <Words>1419</Words>
  <Application>Microsoft Office PowerPoint</Application>
  <PresentationFormat>Widescreen</PresentationFormat>
  <Paragraphs>498</Paragraphs>
  <Slides>56</Slides>
  <Notes>6</Notes>
  <HiddenSlides>4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56</vt:i4>
      </vt:variant>
    </vt:vector>
  </HeadingPairs>
  <TitlesOfParts>
    <vt:vector size="64" baseType="lpstr">
      <vt:lpstr>Aptos</vt:lpstr>
      <vt:lpstr>Aptos Display</vt:lpstr>
      <vt:lpstr>Arial</vt:lpstr>
      <vt:lpstr>Calibri</vt:lpstr>
      <vt:lpstr>Montserrat Bold</vt:lpstr>
      <vt:lpstr>Wingdings</vt:lpstr>
      <vt:lpstr>Office Theme</vt:lpstr>
      <vt:lpstr>office theme</vt:lpstr>
      <vt:lpstr>PowerPoint Presentation</vt:lpstr>
      <vt:lpstr>AGENDA</vt:lpstr>
      <vt:lpstr>SCHEDULE</vt:lpstr>
      <vt:lpstr>SCHEDULE</vt:lpstr>
      <vt:lpstr>SCHEDULE</vt:lpstr>
      <vt:lpstr>SCHEDULE</vt:lpstr>
      <vt:lpstr>CONCEPTUAL PLANNING COMMITTEE</vt:lpstr>
      <vt:lpstr>CONCEPTUAL PLANNING COMMITTEE</vt:lpstr>
      <vt:lpstr>SITE PLAN</vt:lpstr>
      <vt:lpstr>SITE PLAN</vt:lpstr>
      <vt:lpstr>SITE PLAN</vt:lpstr>
      <vt:lpstr>SITE PLAN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FLOOR PLAN</vt:lpstr>
      <vt:lpstr>FLOOR PLAN</vt:lpstr>
      <vt:lpstr>FLOOR PLAN</vt:lpstr>
      <vt:lpstr>FLOOR PLAN</vt:lpstr>
      <vt:lpstr>PowerPoint Presentation</vt:lpstr>
      <vt:lpstr>PowerPoint Presentation</vt:lpstr>
      <vt:lpstr>BERLIN  CONTEXT DERIVING TONES, TEXTURES,  &amp; FORM FROM THE LOCAL VERNACULAR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CPTED Principles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Garrett J. Marini</dc:creator>
  <cp:lastModifiedBy>Allison L. Shockley</cp:lastModifiedBy>
  <cp:revision>139</cp:revision>
  <cp:lastPrinted>2026-07-24T19:13:34Z</cp:lastPrinted>
  <dcterms:created xsi:type="dcterms:W3CDTF">2025-03-31T08:48:22Z</dcterms:created>
  <dcterms:modified xsi:type="dcterms:W3CDTF">2026-08-11T10:27:38Z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0x010100E3DB5AE64AC36C41BC4BC3F82C71C5FD</vt:lpwstr>
  </property>
  <property fmtid="{D5CDD505-2E9C-101B-9397-08002B2CF9AE}" pid="3" name="MediaServiceImageTags">
    <vt:lpwstr/>
  </property>
</Properties>
</file>