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90" r:id="rId3"/>
    <p:sldId id="257" r:id="rId4"/>
    <p:sldId id="258" r:id="rId5"/>
    <p:sldId id="267" r:id="rId6"/>
    <p:sldId id="260" r:id="rId7"/>
    <p:sldId id="259" r:id="rId8"/>
    <p:sldId id="261" r:id="rId9"/>
    <p:sldId id="273" r:id="rId10"/>
    <p:sldId id="286" r:id="rId11"/>
    <p:sldId id="262" r:id="rId12"/>
    <p:sldId id="274" r:id="rId13"/>
    <p:sldId id="276" r:id="rId14"/>
    <p:sldId id="263" r:id="rId15"/>
    <p:sldId id="275" r:id="rId16"/>
    <p:sldId id="265" r:id="rId17"/>
    <p:sldId id="264" r:id="rId18"/>
    <p:sldId id="291" r:id="rId19"/>
    <p:sldId id="281" r:id="rId20"/>
    <p:sldId id="282" r:id="rId21"/>
    <p:sldId id="268" r:id="rId22"/>
    <p:sldId id="266" r:id="rId23"/>
    <p:sldId id="283" r:id="rId24"/>
    <p:sldId id="284" r:id="rId25"/>
    <p:sldId id="288" r:id="rId26"/>
    <p:sldId id="271" r:id="rId27"/>
    <p:sldId id="277" r:id="rId28"/>
    <p:sldId id="278" r:id="rId29"/>
    <p:sldId id="279" r:id="rId30"/>
    <p:sldId id="280" r:id="rId31"/>
    <p:sldId id="287" r:id="rId32"/>
    <p:sldId id="269" r:id="rId33"/>
    <p:sldId id="289" r:id="rId34"/>
    <p:sldId id="285" r:id="rId35"/>
    <p:sldId id="293" r:id="rId36"/>
    <p:sldId id="294" r:id="rId37"/>
    <p:sldId id="292" r:id="rId38"/>
    <p:sldId id="296" r:id="rId39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 snapToGrid="0" snapToObjects="1">
      <p:cViewPr varScale="1">
        <p:scale>
          <a:sx n="105" d="100"/>
          <a:sy n="105" d="100"/>
        </p:scale>
        <p:origin x="79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B7048-AB12-C94E-8C33-E6EFBAFF2FC3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36055-80F5-BF4F-92BE-2DE0D9CF3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97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938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7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3152"/>
            <a:ext cx="12188952" cy="54864"/>
          </a:xfrm>
          <a:prstGeom prst="rect">
            <a:avLst/>
          </a:prstGeom>
          <a:solidFill>
            <a:srgbClr val="D4A01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88952" cy="73152"/>
          </a:xfrm>
          <a:prstGeom prst="rect">
            <a:avLst/>
          </a:prstGeom>
          <a:solidFill>
            <a:srgbClr val="CADCF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731520" y="1097280"/>
            <a:ext cx="10515600" cy="1097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4400" b="1" i="0">
                <a:solidFill>
                  <a:srgbClr val="FFFFFF"/>
                </a:solidFill>
                <a:latin typeface="Cambria"/>
              </a:rPr>
              <a:t>History of Coastal Ventures LDA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2240280"/>
            <a:ext cx="105156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2200" b="0" i="0">
                <a:solidFill>
                  <a:srgbClr val="CADCFC"/>
                </a:solidFill>
                <a:latin typeface="Calibri"/>
              </a:rPr>
              <a:t>for the Sale of: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" y="2788920"/>
            <a:ext cx="105156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2600" b="1" i="1" dirty="0">
                <a:solidFill>
                  <a:srgbClr val="FFFFFF"/>
                </a:solidFill>
                <a:latin typeface="Cambria"/>
              </a:rPr>
              <a:t>"</a:t>
            </a:r>
            <a:r>
              <a:rPr lang="en-US" sz="2600" b="1" i="1" dirty="0">
                <a:solidFill>
                  <a:srgbClr val="FFFFFF"/>
                </a:solidFill>
                <a:latin typeface="Cambria"/>
              </a:rPr>
              <a:t>*</a:t>
            </a:r>
            <a:r>
              <a:rPr sz="2600" b="1" i="1" dirty="0">
                <a:solidFill>
                  <a:srgbClr val="FFFFFF"/>
                </a:solidFill>
                <a:latin typeface="Cambria"/>
              </a:rPr>
              <a:t>Portion of</a:t>
            </a:r>
            <a:r>
              <a:rPr lang="en-US" sz="2600" b="1" i="1" dirty="0">
                <a:solidFill>
                  <a:srgbClr val="FFFFFF"/>
                </a:solidFill>
                <a:latin typeface="Cambria"/>
              </a:rPr>
              <a:t>*</a:t>
            </a:r>
            <a:r>
              <a:rPr sz="2600" b="1" i="1" dirty="0">
                <a:solidFill>
                  <a:srgbClr val="FFFFFF"/>
                </a:solidFill>
                <a:latin typeface="Cambria"/>
              </a:rPr>
              <a:t> Parcel 57 (Less and Except the Access Road)"</a:t>
            </a:r>
          </a:p>
        </p:txBody>
      </p:sp>
      <p:sp>
        <p:nvSpPr>
          <p:cNvPr id="7" name="Rectangle 6"/>
          <p:cNvSpPr/>
          <p:nvPr/>
        </p:nvSpPr>
        <p:spPr>
          <a:xfrm>
            <a:off x="1828800" y="3749039"/>
            <a:ext cx="8531352" cy="36576"/>
          </a:xfrm>
          <a:prstGeom prst="rect">
            <a:avLst/>
          </a:prstGeom>
          <a:solidFill>
            <a:srgbClr val="CADCF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731520" y="3886200"/>
            <a:ext cx="105156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500" b="0" i="0">
                <a:solidFill>
                  <a:srgbClr val="8A96AA"/>
                </a:solidFill>
                <a:latin typeface="Calibri"/>
              </a:rPr>
              <a:t>Town of Berlin, Maryland  ·  Heron Park  ·  10009 Old Ocean City Blvd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1520" y="4434840"/>
            <a:ext cx="105156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700" b="1" i="0">
                <a:solidFill>
                  <a:srgbClr val="CADCFC"/>
                </a:solidFill>
                <a:latin typeface="Calibri"/>
              </a:rPr>
              <a:t>2023 –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A1E2B-AC4A-4208-3492-7B4D55B2A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9F0A31-C318-0642-A5F7-D943E44CC674}"/>
              </a:ext>
            </a:extLst>
          </p:cNvPr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CEF39A-03CC-332C-EBDD-2DDCDBB933E6}"/>
              </a:ext>
            </a:extLst>
          </p:cNvPr>
          <p:cNvSpPr/>
          <p:nvPr/>
        </p:nvSpPr>
        <p:spPr>
          <a:xfrm>
            <a:off x="164592" y="0"/>
            <a:ext cx="12024360" cy="12801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July 14, 2025</a:t>
            </a:r>
            <a:endParaRPr sz="4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69302D-6495-C88D-F9A7-1EDC8752E456}"/>
              </a:ext>
            </a:extLst>
          </p:cNvPr>
          <p:cNvSpPr/>
          <p:nvPr/>
        </p:nvSpPr>
        <p:spPr>
          <a:xfrm>
            <a:off x="0" y="6466242"/>
            <a:ext cx="12188952" cy="3200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29BB1A-7CE5-EA3B-CAD5-3C95CE6D08A5}"/>
              </a:ext>
            </a:extLst>
          </p:cNvPr>
          <p:cNvSpPr txBox="1"/>
          <p:nvPr/>
        </p:nvSpPr>
        <p:spPr>
          <a:xfrm>
            <a:off x="815788" y="1720334"/>
            <a:ext cx="1026458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4400" dirty="0">
              <a:solidFill>
                <a:srgbClr val="002060"/>
              </a:solidFill>
            </a:endParaRPr>
          </a:p>
          <a:p>
            <a:endParaRPr lang="en-US" sz="4400" dirty="0">
              <a:solidFill>
                <a:srgbClr val="002060"/>
              </a:solidFill>
            </a:endParaRPr>
          </a:p>
          <a:p>
            <a:pPr algn="ctr"/>
            <a:r>
              <a:rPr lang="en-US" sz="4000" dirty="0">
                <a:solidFill>
                  <a:srgbClr val="002060"/>
                </a:solidFill>
              </a:rPr>
              <a:t>Town Council Approval of Zoning Modification</a:t>
            </a:r>
          </a:p>
        </p:txBody>
      </p:sp>
    </p:spTree>
    <p:extLst>
      <p:ext uri="{BB962C8B-B14F-4D97-AF65-F5344CB8AC3E}">
        <p14:creationId xmlns:p14="http://schemas.microsoft.com/office/powerpoint/2010/main" val="2176940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1E276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64592" y="0"/>
            <a:ext cx="12024360" cy="1280160"/>
          </a:xfrm>
          <a:prstGeom prst="rect">
            <a:avLst/>
          </a:prstGeom>
          <a:solidFill>
            <a:srgbClr val="1E276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45720"/>
            <a:ext cx="11430000" cy="868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600" b="1" i="0">
                <a:solidFill>
                  <a:srgbClr val="FFFFFF"/>
                </a:solidFill>
                <a:latin typeface="Cambria"/>
              </a:rPr>
              <a:t>Palmer Concept Plan Submitted for Cropper Land Swap Agreement
October 14, 2025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960120"/>
            <a:ext cx="11430000" cy="256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950" b="1" i="0">
                <a:solidFill>
                  <a:srgbClr val="CADCFC"/>
                </a:solidFill>
                <a:latin typeface="Calibri"/>
              </a:rPr>
              <a:t>OCTOBER 14, 2025  ·  CROPPER LAND SWAP AGREEMENT</a:t>
            </a:r>
          </a:p>
        </p:txBody>
      </p:sp>
      <p:pic>
        <p:nvPicPr>
          <p:cNvPr id="6" name="Picture 5" descr="slide_page-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576" y="1371600"/>
            <a:ext cx="7680959" cy="51206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37960"/>
            <a:ext cx="12188952" cy="320040"/>
          </a:xfrm>
          <a:prstGeom prst="rect">
            <a:avLst/>
          </a:prstGeom>
          <a:solidFill>
            <a:srgbClr val="1E276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D3AE20DF-5481-E71B-E622-738EAB2D0492}"/>
              </a:ext>
            </a:extLst>
          </p:cNvPr>
          <p:cNvSpPr/>
          <p:nvPr/>
        </p:nvSpPr>
        <p:spPr>
          <a:xfrm rot="15083239">
            <a:off x="4014171" y="1498083"/>
            <a:ext cx="191632" cy="1657671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A6FDAA-E969-DF8A-A6BE-5C6F3E6581D9}"/>
              </a:ext>
            </a:extLst>
          </p:cNvPr>
          <p:cNvSpPr txBox="1"/>
          <p:nvPr/>
        </p:nvSpPr>
        <p:spPr>
          <a:xfrm>
            <a:off x="697897" y="2354152"/>
            <a:ext cx="2738314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Agreed Northern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Boundary Line</a:t>
            </a:r>
          </a:p>
          <a:p>
            <a:r>
              <a:rPr lang="en-US" sz="2800" dirty="0">
                <a:solidFill>
                  <a:srgbClr val="FF0000"/>
                </a:solidFill>
              </a:rPr>
              <a:t>(same)</a:t>
            </a:r>
          </a:p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CB4618-4C57-DCD3-9424-74265DEA1771}"/>
              </a:ext>
            </a:extLst>
          </p:cNvPr>
          <p:cNvCxnSpPr/>
          <p:nvPr/>
        </p:nvCxnSpPr>
        <p:spPr>
          <a:xfrm>
            <a:off x="4789842" y="1925855"/>
            <a:ext cx="1219200" cy="3553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01950-2B82-C3D3-5519-1878E1920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765273-C877-B982-B675-DB248EE54AED}"/>
              </a:ext>
            </a:extLst>
          </p:cNvPr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5E4E0D-118D-D2AE-A794-1171D47E2466}"/>
              </a:ext>
            </a:extLst>
          </p:cNvPr>
          <p:cNvSpPr/>
          <p:nvPr/>
        </p:nvSpPr>
        <p:spPr>
          <a:xfrm>
            <a:off x="164592" y="0"/>
            <a:ext cx="12024360" cy="12801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NOVEMBER 10, 2025</a:t>
            </a:r>
            <a:endParaRPr sz="4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A2A20F-1DBF-5C7A-9984-5349BE9D0782}"/>
              </a:ext>
            </a:extLst>
          </p:cNvPr>
          <p:cNvSpPr/>
          <p:nvPr/>
        </p:nvSpPr>
        <p:spPr>
          <a:xfrm>
            <a:off x="0" y="6466242"/>
            <a:ext cx="12188952" cy="3200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114253-95ED-808B-9A03-72265F2861FA}"/>
              </a:ext>
            </a:extLst>
          </p:cNvPr>
          <p:cNvSpPr txBox="1"/>
          <p:nvPr/>
        </p:nvSpPr>
        <p:spPr>
          <a:xfrm>
            <a:off x="936973" y="2144078"/>
            <a:ext cx="103148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4000" dirty="0">
              <a:solidFill>
                <a:srgbClr val="002060"/>
              </a:solidFill>
            </a:endParaRPr>
          </a:p>
          <a:p>
            <a:pPr algn="ctr"/>
            <a:r>
              <a:rPr lang="en-US" sz="4000" dirty="0">
                <a:solidFill>
                  <a:srgbClr val="002060"/>
                </a:solidFill>
              </a:rPr>
              <a:t>Town Council Approves Cropper Land Swap Agreement </a:t>
            </a:r>
          </a:p>
        </p:txBody>
      </p:sp>
    </p:spTree>
    <p:extLst>
      <p:ext uri="{BB962C8B-B14F-4D97-AF65-F5344CB8AC3E}">
        <p14:creationId xmlns:p14="http://schemas.microsoft.com/office/powerpoint/2010/main" val="751967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1A49C-53D1-2439-BBAC-7E884E890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6DEEB6-30BF-8677-9BA9-BEEFEE50525D}"/>
              </a:ext>
            </a:extLst>
          </p:cNvPr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AF92A5-CD03-E66B-7408-11497BE6CFFD}"/>
              </a:ext>
            </a:extLst>
          </p:cNvPr>
          <p:cNvSpPr/>
          <p:nvPr/>
        </p:nvSpPr>
        <p:spPr>
          <a:xfrm>
            <a:off x="164592" y="0"/>
            <a:ext cx="12024360" cy="128016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December 29, 2025</a:t>
            </a:r>
            <a:endParaRPr sz="4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4AEEA9-2EF1-9EF2-74FD-9F4752EA9438}"/>
              </a:ext>
            </a:extLst>
          </p:cNvPr>
          <p:cNvSpPr/>
          <p:nvPr/>
        </p:nvSpPr>
        <p:spPr>
          <a:xfrm>
            <a:off x="0" y="6466242"/>
            <a:ext cx="12188952" cy="3200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5D60E3-D4FB-7DA1-B150-7F004AD611A9}"/>
              </a:ext>
            </a:extLst>
          </p:cNvPr>
          <p:cNvSpPr txBox="1"/>
          <p:nvPr/>
        </p:nvSpPr>
        <p:spPr>
          <a:xfrm>
            <a:off x="497541" y="1720334"/>
            <a:ext cx="1058283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u="sng" dirty="0">
                <a:solidFill>
                  <a:srgbClr val="002060"/>
                </a:solidFill>
              </a:rPr>
              <a:t>CVP Attorney Cropper Email Request</a:t>
            </a:r>
            <a:r>
              <a:rPr lang="en-US" sz="3600" dirty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</a:rPr>
              <a:t>6-Month Amendment to extend ”Initial Study Period” (aka right to cancel and get deposit back) from: </a:t>
            </a:r>
          </a:p>
          <a:p>
            <a:pPr algn="ctr"/>
            <a:endParaRPr lang="en-US" sz="3600" dirty="0">
              <a:solidFill>
                <a:srgbClr val="002060"/>
              </a:solidFill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</a:rPr>
              <a:t>April 21, 2026 to October 21, 2026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</a:rPr>
              <a:t>(moves closing from July 21, 2026 to January 21, 2027) </a:t>
            </a:r>
          </a:p>
        </p:txBody>
      </p:sp>
    </p:spTree>
    <p:extLst>
      <p:ext uri="{BB962C8B-B14F-4D97-AF65-F5344CB8AC3E}">
        <p14:creationId xmlns:p14="http://schemas.microsoft.com/office/powerpoint/2010/main" val="997938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42954" y="-4487"/>
            <a:ext cx="12024360" cy="12801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83866" y="63826"/>
            <a:ext cx="1143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400" b="1" i="0" dirty="0">
                <a:solidFill>
                  <a:srgbClr val="FFFFFF"/>
                </a:solidFill>
                <a:latin typeface="Cambria"/>
              </a:rPr>
              <a:t>Palmer Concept Plan Submitted to Planning Department on</a:t>
            </a:r>
            <a:r>
              <a:rPr lang="en-US" sz="2400" b="1" i="0" dirty="0">
                <a:solidFill>
                  <a:srgbClr val="FFFFFF"/>
                </a:solidFill>
                <a:latin typeface="Cambria"/>
              </a:rPr>
              <a:t> Dec. 30, 2025 with Request for</a:t>
            </a:r>
            <a:r>
              <a:rPr sz="2400" b="1" i="0" dirty="0">
                <a:solidFill>
                  <a:srgbClr val="FFFFFF"/>
                </a:solidFill>
                <a:latin typeface="Cambria"/>
              </a:rPr>
              <a:t> Planning Commission Concept Review</a:t>
            </a:r>
            <a:r>
              <a:rPr lang="en-US" sz="2400" b="1" i="0" dirty="0">
                <a:solidFill>
                  <a:srgbClr val="FFFFFF"/>
                </a:solidFill>
                <a:latin typeface="Cambria"/>
              </a:rPr>
              <a:t> on Jan. 14, 2026</a:t>
            </a:r>
            <a:endParaRPr sz="2400" b="1" i="0" dirty="0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4959" y="771431"/>
            <a:ext cx="11430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1" i="0" dirty="0">
                <a:solidFill>
                  <a:srgbClr val="002060"/>
                </a:solidFill>
                <a:latin typeface="Calibri"/>
              </a:rPr>
              <a:t>DECEMBER 30, 2025  ·  PLANNING COMMISSION CONCEPT </a:t>
            </a:r>
            <a:r>
              <a:rPr lang="en-US" sz="1600" b="1" i="0" dirty="0">
                <a:solidFill>
                  <a:srgbClr val="002060"/>
                </a:solidFill>
                <a:latin typeface="Calibri"/>
              </a:rPr>
              <a:t>SUBMISSION</a:t>
            </a:r>
            <a:r>
              <a:rPr sz="1600" b="1" i="0" dirty="0">
                <a:solidFill>
                  <a:srgbClr val="002060"/>
                </a:solidFill>
                <a:latin typeface="Calibri"/>
              </a:rPr>
              <a:t>  ·  6.82 TOTAL ACREAGE</a:t>
            </a:r>
            <a:endParaRPr lang="en-US" sz="1600" b="1" i="0" dirty="0">
              <a:solidFill>
                <a:srgbClr val="002060"/>
              </a:solidFill>
              <a:latin typeface="Calibri"/>
            </a:endParaRPr>
          </a:p>
          <a:p>
            <a:pPr algn="l"/>
            <a:r>
              <a:rPr lang="en-US" sz="1600" b="1" dirty="0">
                <a:solidFill>
                  <a:srgbClr val="002060"/>
                </a:solidFill>
                <a:latin typeface="Calibri"/>
              </a:rPr>
              <a:t>JANUARY 14, 2026  Non-Agenda Presentation to Planning Commission (with Mayor’s consent)</a:t>
            </a:r>
            <a:endParaRPr sz="1600" b="1" i="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37960"/>
            <a:ext cx="12188952" cy="3200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B16CBD-74EB-FA91-8179-26605BA7E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76" y="1325880"/>
            <a:ext cx="3270374" cy="4896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778A0F-BF3E-5BAD-8F4E-B8DC9F267217}"/>
              </a:ext>
            </a:extLst>
          </p:cNvPr>
          <p:cNvSpPr txBox="1"/>
          <p:nvPr/>
        </p:nvSpPr>
        <p:spPr>
          <a:xfrm>
            <a:off x="1183152" y="5180605"/>
            <a:ext cx="2616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Description Notes</a:t>
            </a:r>
          </a:p>
          <a:p>
            <a:r>
              <a:rPr lang="en-US" b="1" dirty="0">
                <a:solidFill>
                  <a:srgbClr val="002060"/>
                </a:solidFill>
              </a:rPr>
              <a:t>Total Acreage: 6.32 Acres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47F601-E026-14CE-6F55-CEDF2EA198A4}"/>
              </a:ext>
            </a:extLst>
          </p:cNvPr>
          <p:cNvSpPr txBox="1"/>
          <p:nvPr/>
        </p:nvSpPr>
        <p:spPr>
          <a:xfrm>
            <a:off x="947057" y="2024041"/>
            <a:ext cx="299392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Agreed Northern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Boundary Line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(same)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D0CECA10-675E-3C43-D873-40DCB124E01B}"/>
              </a:ext>
            </a:extLst>
          </p:cNvPr>
          <p:cNvSpPr/>
          <p:nvPr/>
        </p:nvSpPr>
        <p:spPr>
          <a:xfrm rot="15059366">
            <a:off x="4401487" y="1047943"/>
            <a:ext cx="222529" cy="1725337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451501-B34B-6A16-19F2-788A5C79F33B}"/>
              </a:ext>
            </a:extLst>
          </p:cNvPr>
          <p:cNvSpPr txBox="1"/>
          <p:nvPr/>
        </p:nvSpPr>
        <p:spPr>
          <a:xfrm>
            <a:off x="7457541" y="1591226"/>
            <a:ext cx="46885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B050"/>
                </a:solidFill>
              </a:rPr>
              <a:t>Jan. 14, 2026</a:t>
            </a:r>
            <a:r>
              <a:rPr lang="en-US" b="1" dirty="0">
                <a:solidFill>
                  <a:srgbClr val="00B050"/>
                </a:solidFill>
              </a:rPr>
              <a:t>: Town Legal Counsel identifies </a:t>
            </a:r>
          </a:p>
          <a:p>
            <a:r>
              <a:rPr lang="en-US" b="1" dirty="0">
                <a:solidFill>
                  <a:srgbClr val="00B050"/>
                </a:solidFill>
              </a:rPr>
              <a:t>Concept Plan does not match </a:t>
            </a:r>
          </a:p>
          <a:p>
            <a:r>
              <a:rPr lang="en-US" b="1" dirty="0">
                <a:solidFill>
                  <a:srgbClr val="00B050"/>
                </a:solidFill>
              </a:rPr>
              <a:t>LDA (additional buildings added); requests clarification and suggests possible need for additional Council approval </a:t>
            </a:r>
          </a:p>
          <a:p>
            <a:r>
              <a:rPr lang="en-US" b="1" dirty="0">
                <a:solidFill>
                  <a:srgbClr val="00B050"/>
                </a:solidFill>
              </a:rPr>
              <a:t>prior to official presentation to PC.</a:t>
            </a:r>
          </a:p>
          <a:p>
            <a:endParaRPr lang="en-US" b="1" dirty="0">
              <a:solidFill>
                <a:srgbClr val="00B050"/>
              </a:solidFill>
            </a:endParaRPr>
          </a:p>
          <a:p>
            <a:r>
              <a:rPr lang="en-US" b="1" u="sng" dirty="0">
                <a:solidFill>
                  <a:srgbClr val="002060"/>
                </a:solidFill>
              </a:rPr>
              <a:t>January 14, 2026</a:t>
            </a:r>
            <a:r>
              <a:rPr lang="en-US" b="1" dirty="0">
                <a:solidFill>
                  <a:srgbClr val="002060"/>
                </a:solidFill>
              </a:rPr>
              <a:t>: Palmer presents this  Concept Plan to PC – requests PC “interpretation” of what northern boundary of Parcel 57 should be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b="1" u="sng" dirty="0">
                <a:solidFill>
                  <a:srgbClr val="002060"/>
                </a:solidFill>
              </a:rPr>
              <a:t>January 15, 2026</a:t>
            </a:r>
            <a:r>
              <a:rPr lang="en-US" b="1" dirty="0">
                <a:solidFill>
                  <a:srgbClr val="002060"/>
                </a:solidFill>
              </a:rPr>
              <a:t>: Palmer emails Mayor </a:t>
            </a:r>
          </a:p>
          <a:p>
            <a:r>
              <a:rPr lang="en-US" b="1" dirty="0">
                <a:solidFill>
                  <a:srgbClr val="002060"/>
                </a:solidFill>
              </a:rPr>
              <a:t>that LDA says he is entitled to all of Parcel 57; </a:t>
            </a:r>
          </a:p>
          <a:p>
            <a:r>
              <a:rPr lang="en-US" b="1" dirty="0">
                <a:solidFill>
                  <a:srgbClr val="002060"/>
                </a:solidFill>
              </a:rPr>
              <a:t>but will ”donate back” area for park he does </a:t>
            </a:r>
          </a:p>
          <a:p>
            <a:r>
              <a:rPr lang="en-US" b="1" dirty="0">
                <a:solidFill>
                  <a:srgbClr val="002060"/>
                </a:solidFill>
              </a:rPr>
              <a:t>not need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0DA042-DA5F-D188-A4EE-AF0729B4D3F0}"/>
              </a:ext>
            </a:extLst>
          </p:cNvPr>
          <p:cNvCxnSpPr/>
          <p:nvPr/>
        </p:nvCxnSpPr>
        <p:spPr>
          <a:xfrm>
            <a:off x="5294004" y="1571003"/>
            <a:ext cx="135815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40E05-0A1F-EB9C-3958-76F54CF20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F7BAD4-527D-3E56-AE44-80FD3198325C}"/>
              </a:ext>
            </a:extLst>
          </p:cNvPr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88B61D-AC2C-6ACE-D337-21BCEF34035A}"/>
              </a:ext>
            </a:extLst>
          </p:cNvPr>
          <p:cNvSpPr/>
          <p:nvPr/>
        </p:nvSpPr>
        <p:spPr>
          <a:xfrm>
            <a:off x="164592" y="0"/>
            <a:ext cx="12024360" cy="12801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January 2026</a:t>
            </a:r>
            <a:endParaRPr sz="4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B3FAD8-DBFD-398E-86DA-E000E08702D7}"/>
              </a:ext>
            </a:extLst>
          </p:cNvPr>
          <p:cNvSpPr/>
          <p:nvPr/>
        </p:nvSpPr>
        <p:spPr>
          <a:xfrm>
            <a:off x="0" y="6466242"/>
            <a:ext cx="12188952" cy="3200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E15642-3782-47FA-11C9-3BF87DEA0663}"/>
              </a:ext>
            </a:extLst>
          </p:cNvPr>
          <p:cNvSpPr txBox="1"/>
          <p:nvPr/>
        </p:nvSpPr>
        <p:spPr>
          <a:xfrm>
            <a:off x="444845" y="1475759"/>
            <a:ext cx="1157617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January 12, 2025: </a:t>
            </a:r>
            <a:r>
              <a:rPr lang="en-US" sz="3200" dirty="0">
                <a:solidFill>
                  <a:srgbClr val="002060"/>
                </a:solidFill>
              </a:rPr>
              <a:t>Mayor calls Palmer (no answer/return call)</a:t>
            </a:r>
          </a:p>
          <a:p>
            <a:endParaRPr lang="en-US" sz="3200" dirty="0">
              <a:solidFill>
                <a:srgbClr val="002060"/>
              </a:solidFill>
            </a:endParaRPr>
          </a:p>
          <a:p>
            <a:r>
              <a:rPr lang="en-US" sz="3200" b="1" dirty="0">
                <a:solidFill>
                  <a:srgbClr val="002060"/>
                </a:solidFill>
              </a:rPr>
              <a:t>January 14, 2025: </a:t>
            </a:r>
            <a:r>
              <a:rPr lang="en-US" sz="3200" dirty="0">
                <a:solidFill>
                  <a:srgbClr val="002060"/>
                </a:solidFill>
              </a:rPr>
              <a:t>Mayor calls Palmer (no answer/return call)</a:t>
            </a:r>
          </a:p>
          <a:p>
            <a:endParaRPr lang="en-US" sz="3200" dirty="0">
              <a:solidFill>
                <a:srgbClr val="002060"/>
              </a:solidFill>
            </a:endParaRPr>
          </a:p>
          <a:p>
            <a:r>
              <a:rPr lang="en-US" sz="3200" b="1" dirty="0">
                <a:solidFill>
                  <a:srgbClr val="002060"/>
                </a:solidFill>
              </a:rPr>
              <a:t>January 20, 2025: </a:t>
            </a:r>
            <a:r>
              <a:rPr lang="en-US" sz="3200" dirty="0">
                <a:solidFill>
                  <a:srgbClr val="002060"/>
                </a:solidFill>
              </a:rPr>
              <a:t>Mayor/Palmer Speak on Phone (34 minutes):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>
              <a:solidFill>
                <a:srgbClr val="002060"/>
              </a:solidFill>
            </a:endParaRPr>
          </a:p>
          <a:p>
            <a:pPr marL="1436688" indent="-568325">
              <a:buFont typeface="+mj-lt"/>
              <a:buAutoNum type="arabicPeriod"/>
            </a:pPr>
            <a:r>
              <a:rPr lang="en-US" sz="3200" dirty="0">
                <a:solidFill>
                  <a:srgbClr val="002060"/>
                </a:solidFill>
              </a:rPr>
              <a:t>Agreed to the expanded northern boundary.</a:t>
            </a:r>
          </a:p>
          <a:p>
            <a:pPr marL="1436688" indent="-568325">
              <a:buFont typeface="+mj-lt"/>
              <a:buAutoNum type="arabicPeriod"/>
            </a:pPr>
            <a:endParaRPr lang="en-US" sz="3200" dirty="0">
              <a:solidFill>
                <a:srgbClr val="002060"/>
              </a:solidFill>
            </a:endParaRPr>
          </a:p>
          <a:p>
            <a:pPr marL="1436688" indent="-568325">
              <a:buFont typeface="+mj-lt"/>
              <a:buAutoNum type="arabicPeriod"/>
            </a:pPr>
            <a:r>
              <a:rPr lang="en-US" sz="3200" dirty="0">
                <a:solidFill>
                  <a:srgbClr val="002060"/>
                </a:solidFill>
              </a:rPr>
              <a:t>Agreed extension of the Initial Study Period.</a:t>
            </a:r>
          </a:p>
        </p:txBody>
      </p:sp>
    </p:spTree>
    <p:extLst>
      <p:ext uri="{BB962C8B-B14F-4D97-AF65-F5344CB8AC3E}">
        <p14:creationId xmlns:p14="http://schemas.microsoft.com/office/powerpoint/2010/main" val="368492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64591" y="56802"/>
            <a:ext cx="12024360" cy="128016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43438" y="56802"/>
            <a:ext cx="11430000" cy="868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600" b="1" i="0" dirty="0">
                <a:solidFill>
                  <a:srgbClr val="FFFFFF"/>
                </a:solidFill>
                <a:latin typeface="Cambria"/>
              </a:rPr>
              <a:t>Palmer "Revised" Site Plan Submitted to Planning Department
February 9, 2026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911887"/>
            <a:ext cx="11430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000" b="1" i="0" dirty="0">
                <a:solidFill>
                  <a:srgbClr val="CADCFC"/>
                </a:solidFill>
                <a:latin typeface="Calibri"/>
              </a:rPr>
              <a:t>FEBRUARY 9, 2026  · </a:t>
            </a:r>
            <a:r>
              <a:rPr lang="en-US" sz="2000" b="1" i="0" dirty="0">
                <a:solidFill>
                  <a:srgbClr val="CADCFC"/>
                </a:solidFill>
                <a:latin typeface="Calibri"/>
              </a:rPr>
              <a:t> Represents Mayor/Palmer </a:t>
            </a:r>
            <a:r>
              <a:rPr lang="en-US" sz="2000" b="1" dirty="0">
                <a:solidFill>
                  <a:srgbClr val="CADCFC"/>
                </a:solidFill>
                <a:latin typeface="Calibri"/>
              </a:rPr>
              <a:t>Jan. 20th Agreed Northern Boundary</a:t>
            </a:r>
            <a:endParaRPr sz="2000" b="1" i="0" dirty="0">
              <a:solidFill>
                <a:srgbClr val="CADCFC"/>
              </a:solidFill>
              <a:latin typeface="Calibri"/>
            </a:endParaRPr>
          </a:p>
        </p:txBody>
      </p:sp>
      <p:pic>
        <p:nvPicPr>
          <p:cNvPr id="6" name="Picture 5" descr="slide_page-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944" y="1471320"/>
            <a:ext cx="7584315" cy="51206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37960"/>
            <a:ext cx="12188952" cy="3200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AE58EA-BD3D-AAF6-E191-41EAB827E856}"/>
              </a:ext>
            </a:extLst>
          </p:cNvPr>
          <p:cNvSpPr txBox="1"/>
          <p:nvPr/>
        </p:nvSpPr>
        <p:spPr>
          <a:xfrm>
            <a:off x="164591" y="3569976"/>
            <a:ext cx="2677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Palmer/Mayor </a:t>
            </a:r>
          </a:p>
          <a:p>
            <a:r>
              <a:rPr lang="en-US" dirty="0">
                <a:solidFill>
                  <a:srgbClr val="7030A0"/>
                </a:solidFill>
              </a:rPr>
              <a:t>Jan. 20th </a:t>
            </a:r>
          </a:p>
          <a:p>
            <a:r>
              <a:rPr lang="en-US" dirty="0">
                <a:solidFill>
                  <a:srgbClr val="7030A0"/>
                </a:solidFill>
              </a:rPr>
              <a:t>Agreed Northern Boundary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6D966BF7-A127-3960-150F-718C08B037A1}"/>
              </a:ext>
            </a:extLst>
          </p:cNvPr>
          <p:cNvSpPr/>
          <p:nvPr/>
        </p:nvSpPr>
        <p:spPr>
          <a:xfrm rot="6763160" flipH="1">
            <a:off x="4730317" y="4181653"/>
            <a:ext cx="104614" cy="1498534"/>
          </a:xfrm>
          <a:prstGeom prst="downArrow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8C282B-4986-073B-F576-4175B9E81485}"/>
              </a:ext>
            </a:extLst>
          </p:cNvPr>
          <p:cNvCxnSpPr>
            <a:cxnSpLocks/>
          </p:cNvCxnSpPr>
          <p:nvPr/>
        </p:nvCxnSpPr>
        <p:spPr>
          <a:xfrm>
            <a:off x="3859552" y="3444410"/>
            <a:ext cx="0" cy="117445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0BC5BC6-75F9-7C9E-1EE9-A8E4F8901542}"/>
              </a:ext>
            </a:extLst>
          </p:cNvPr>
          <p:cNvSpPr txBox="1"/>
          <p:nvPr/>
        </p:nvSpPr>
        <p:spPr>
          <a:xfrm>
            <a:off x="5567593" y="4884605"/>
            <a:ext cx="2310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Town RFP/LDA Agreed</a:t>
            </a:r>
          </a:p>
          <a:p>
            <a:r>
              <a:rPr lang="en-US" b="1" dirty="0">
                <a:solidFill>
                  <a:srgbClr val="0070C0"/>
                </a:solidFill>
              </a:rPr>
              <a:t>Boundary Line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53A149E-534C-A5AF-8C83-7536C341DB80}"/>
              </a:ext>
            </a:extLst>
          </p:cNvPr>
          <p:cNvCxnSpPr>
            <a:cxnSpLocks/>
          </p:cNvCxnSpPr>
          <p:nvPr/>
        </p:nvCxnSpPr>
        <p:spPr>
          <a:xfrm flipV="1">
            <a:off x="1430844" y="3774589"/>
            <a:ext cx="1707254" cy="445305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D85D91E-7688-8385-8DBF-FD22C88467BC}"/>
              </a:ext>
            </a:extLst>
          </p:cNvPr>
          <p:cNvCxnSpPr/>
          <p:nvPr/>
        </p:nvCxnSpPr>
        <p:spPr>
          <a:xfrm flipH="1">
            <a:off x="3083326" y="3429000"/>
            <a:ext cx="206188" cy="1174459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0E57F66-813A-A622-B026-55DBB083E019}"/>
              </a:ext>
            </a:extLst>
          </p:cNvPr>
          <p:cNvSpPr txBox="1"/>
          <p:nvPr/>
        </p:nvSpPr>
        <p:spPr>
          <a:xfrm>
            <a:off x="9285623" y="2738977"/>
            <a:ext cx="27386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Planning Department </a:t>
            </a:r>
          </a:p>
          <a:p>
            <a:r>
              <a:rPr lang="en-US" dirty="0">
                <a:solidFill>
                  <a:srgbClr val="FF0000"/>
                </a:solidFill>
              </a:rPr>
              <a:t>Initial Feedback Notes: concerns about </a:t>
            </a:r>
          </a:p>
          <a:p>
            <a:r>
              <a:rPr lang="en-US" dirty="0">
                <a:solidFill>
                  <a:srgbClr val="FF0000"/>
                </a:solidFill>
              </a:rPr>
              <a:t>parking setbacks from</a:t>
            </a:r>
          </a:p>
          <a:p>
            <a:r>
              <a:rPr lang="en-US" dirty="0">
                <a:solidFill>
                  <a:srgbClr val="FF0000"/>
                </a:solidFill>
              </a:rPr>
              <a:t>Access Road sidewalk per</a:t>
            </a:r>
          </a:p>
          <a:p>
            <a:r>
              <a:rPr lang="en-US" dirty="0">
                <a:solidFill>
                  <a:srgbClr val="FF0000"/>
                </a:solidFill>
              </a:rPr>
              <a:t>Town Code. 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64592" y="57481"/>
            <a:ext cx="12024360" cy="128016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45720"/>
            <a:ext cx="11430000" cy="868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600" b="1" i="0" dirty="0">
                <a:solidFill>
                  <a:srgbClr val="FFFFFF"/>
                </a:solidFill>
                <a:latin typeface="Cambria"/>
              </a:rPr>
              <a:t>Palmer's Depiction of Boundary Options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9328" y="808941"/>
            <a:ext cx="11430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000" b="1" i="0" dirty="0">
                <a:solidFill>
                  <a:srgbClr val="CADCFC"/>
                </a:solidFill>
                <a:latin typeface="Calibri"/>
              </a:rPr>
              <a:t>FEBRUARY 2, 2026  ·  </a:t>
            </a:r>
            <a:r>
              <a:rPr lang="en-US" sz="2000" b="1" i="0" dirty="0">
                <a:solidFill>
                  <a:srgbClr val="CADCFC"/>
                </a:solidFill>
                <a:latin typeface="Calibri"/>
              </a:rPr>
              <a:t>PALMER </a:t>
            </a:r>
            <a:r>
              <a:rPr sz="2000" b="1" i="0" dirty="0">
                <a:solidFill>
                  <a:srgbClr val="CADCFC"/>
                </a:solidFill>
                <a:latin typeface="Calibri"/>
              </a:rPr>
              <a:t>ANNOTATED AERIAL PHOTOGRAPH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37960"/>
            <a:ext cx="12188952" cy="3200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B3A89F-5A74-264E-4510-B66DD62B0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44646" y="480060"/>
            <a:ext cx="5299364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2ED7E3-6E3D-A213-DF07-3E73AAB2714A}"/>
              </a:ext>
            </a:extLst>
          </p:cNvPr>
          <p:cNvSpPr txBox="1"/>
          <p:nvPr/>
        </p:nvSpPr>
        <p:spPr>
          <a:xfrm>
            <a:off x="8582251" y="3909060"/>
            <a:ext cx="35698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Original LDA Northern 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Boundary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AF3D0BB-83D8-3391-89A9-D264D8AD6B0D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7282543" y="3909060"/>
            <a:ext cx="1299708" cy="47705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2F987D3-9391-0CB1-D20C-E2562A3EEF97}"/>
              </a:ext>
            </a:extLst>
          </p:cNvPr>
          <p:cNvSpPr txBox="1"/>
          <p:nvPr/>
        </p:nvSpPr>
        <p:spPr>
          <a:xfrm>
            <a:off x="852746" y="3753413"/>
            <a:ext cx="3047822" cy="13849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January 20, 2026</a:t>
            </a:r>
          </a:p>
          <a:p>
            <a:r>
              <a:rPr lang="en-US" sz="2800" b="1" dirty="0">
                <a:solidFill>
                  <a:srgbClr val="7030A0"/>
                </a:solidFill>
              </a:rPr>
              <a:t>Palmer Requested/</a:t>
            </a:r>
          </a:p>
          <a:p>
            <a:r>
              <a:rPr lang="en-US" sz="2800" b="1" dirty="0">
                <a:solidFill>
                  <a:srgbClr val="7030A0"/>
                </a:solidFill>
              </a:rPr>
              <a:t>Mayor Agreed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6F26E2-D37E-0DAF-5B76-B023E5635691}"/>
              </a:ext>
            </a:extLst>
          </p:cNvPr>
          <p:cNvSpPr txBox="1"/>
          <p:nvPr/>
        </p:nvSpPr>
        <p:spPr>
          <a:xfrm>
            <a:off x="642574" y="1556327"/>
            <a:ext cx="38890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Palmer February 2, 2026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Requested Boundary;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Approved by Council March 9, 2026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4B88997-0B43-3F1D-F3DB-B452BFB5E456}"/>
              </a:ext>
            </a:extLst>
          </p:cNvPr>
          <p:cNvCxnSpPr>
            <a:cxnSpLocks/>
          </p:cNvCxnSpPr>
          <p:nvPr/>
        </p:nvCxnSpPr>
        <p:spPr>
          <a:xfrm flipV="1">
            <a:off x="3900568" y="3192780"/>
            <a:ext cx="2554660" cy="125313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6F6BDC8-5071-C577-3987-B64399282E5B}"/>
              </a:ext>
            </a:extLst>
          </p:cNvPr>
          <p:cNvCxnSpPr>
            <a:cxnSpLocks/>
          </p:cNvCxnSpPr>
          <p:nvPr/>
        </p:nvCxnSpPr>
        <p:spPr>
          <a:xfrm>
            <a:off x="4007224" y="2313952"/>
            <a:ext cx="2545976" cy="5272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FBB7475-A906-2AF6-E468-5EBE01D725E2}"/>
              </a:ext>
            </a:extLst>
          </p:cNvPr>
          <p:cNvCxnSpPr/>
          <p:nvPr/>
        </p:nvCxnSpPr>
        <p:spPr>
          <a:xfrm>
            <a:off x="6553200" y="3152643"/>
            <a:ext cx="816429" cy="41025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ouble Bracket 8">
            <a:extLst>
              <a:ext uri="{FF2B5EF4-FFF2-40B4-BE49-F238E27FC236}">
                <a16:creationId xmlns:a16="http://schemas.microsoft.com/office/drawing/2014/main" id="{9CE1C771-13C8-2AAB-7E45-366808C93D2D}"/>
              </a:ext>
            </a:extLst>
          </p:cNvPr>
          <p:cNvSpPr/>
          <p:nvPr/>
        </p:nvSpPr>
        <p:spPr>
          <a:xfrm>
            <a:off x="6553200" y="1414399"/>
            <a:ext cx="1501588" cy="477054"/>
          </a:xfrm>
          <a:prstGeom prst="bracket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BDD8E4-AB90-D03A-66BC-D55FDDD61A5E}"/>
              </a:ext>
            </a:extLst>
          </p:cNvPr>
          <p:cNvSpPr txBox="1"/>
          <p:nvPr/>
        </p:nvSpPr>
        <p:spPr>
          <a:xfrm>
            <a:off x="8735663" y="1337641"/>
            <a:ext cx="2052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Palmer Handwriting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8E2F711-7E7F-693F-7C78-FBFBC489F27B}"/>
              </a:ext>
            </a:extLst>
          </p:cNvPr>
          <p:cNvCxnSpPr/>
          <p:nvPr/>
        </p:nvCxnSpPr>
        <p:spPr>
          <a:xfrm flipH="1">
            <a:off x="8175812" y="1522307"/>
            <a:ext cx="55985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5E1608C-DF39-9130-7AFE-4DE3A1F55C24}"/>
              </a:ext>
            </a:extLst>
          </p:cNvPr>
          <p:cNvCxnSpPr>
            <a:cxnSpLocks/>
          </p:cNvCxnSpPr>
          <p:nvPr/>
        </p:nvCxnSpPr>
        <p:spPr>
          <a:xfrm>
            <a:off x="6519465" y="3658154"/>
            <a:ext cx="634603" cy="250906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85C4E-B284-D19A-D2D4-A1982DC17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3D6C06-0400-0DD4-5AF5-D055CEA412A1}"/>
              </a:ext>
            </a:extLst>
          </p:cNvPr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3FCADB-3D07-FFA1-607A-C72271A3BFEC}"/>
              </a:ext>
            </a:extLst>
          </p:cNvPr>
          <p:cNvSpPr/>
          <p:nvPr/>
        </p:nvSpPr>
        <p:spPr>
          <a:xfrm>
            <a:off x="164592" y="0"/>
            <a:ext cx="12024360" cy="12801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February 18, 2026</a:t>
            </a:r>
            <a:endParaRPr sz="4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0682BD-6D54-C568-DDEE-715FBA48D4BE}"/>
              </a:ext>
            </a:extLst>
          </p:cNvPr>
          <p:cNvSpPr/>
          <p:nvPr/>
        </p:nvSpPr>
        <p:spPr>
          <a:xfrm>
            <a:off x="0" y="6466242"/>
            <a:ext cx="12188952" cy="3200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AB9CCF-75AB-DF43-63D5-4E6BDFE8001A}"/>
              </a:ext>
            </a:extLst>
          </p:cNvPr>
          <p:cNvSpPr txBox="1"/>
          <p:nvPr/>
        </p:nvSpPr>
        <p:spPr>
          <a:xfrm>
            <a:off x="889691" y="1509213"/>
            <a:ext cx="10264588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4400" dirty="0">
              <a:solidFill>
                <a:srgbClr val="002060"/>
              </a:solidFill>
            </a:endParaRPr>
          </a:p>
          <a:p>
            <a:pPr algn="ctr"/>
            <a:r>
              <a:rPr lang="en-US" sz="3600" u="sng" dirty="0">
                <a:solidFill>
                  <a:srgbClr val="002060"/>
                </a:solidFill>
              </a:rPr>
              <a:t>Mayor/Palmer Speak on Phone (35 minutes):</a:t>
            </a:r>
          </a:p>
          <a:p>
            <a:pPr algn="ctr"/>
            <a:endParaRPr lang="en-US" sz="3600" dirty="0">
              <a:solidFill>
                <a:srgbClr val="002060"/>
              </a:solidFill>
            </a:endParaRPr>
          </a:p>
          <a:p>
            <a:pPr marL="1381125" lvl="1" indent="-457200">
              <a:buFont typeface="Wingdings" pitchFamily="2" charset="2"/>
              <a:buChar char="v"/>
            </a:pPr>
            <a:r>
              <a:rPr lang="en-US" sz="4000" dirty="0">
                <a:solidFill>
                  <a:srgbClr val="002060"/>
                </a:solidFill>
              </a:rPr>
              <a:t>Agree to the expanded northern boundary to include the “triangle” area</a:t>
            </a:r>
          </a:p>
          <a:p>
            <a:pPr marL="1381125" lvl="1" indent="-457200">
              <a:buFont typeface="Wingdings" pitchFamily="2" charset="2"/>
              <a:buChar char="v"/>
            </a:pPr>
            <a:endParaRPr lang="en-US" sz="4000" dirty="0">
              <a:solidFill>
                <a:srgbClr val="002060"/>
              </a:solidFill>
            </a:endParaRPr>
          </a:p>
          <a:p>
            <a:pPr marL="1381125" lvl="2" indent="-457200">
              <a:buFont typeface="Wingdings" pitchFamily="2" charset="2"/>
              <a:buChar char="v"/>
            </a:pPr>
            <a:r>
              <a:rPr lang="en-US" sz="4000" dirty="0">
                <a:solidFill>
                  <a:srgbClr val="002060"/>
                </a:solidFill>
              </a:rPr>
              <a:t>Extension of Initial Study Period</a:t>
            </a:r>
          </a:p>
        </p:txBody>
      </p:sp>
    </p:spTree>
    <p:extLst>
      <p:ext uri="{BB962C8B-B14F-4D97-AF65-F5344CB8AC3E}">
        <p14:creationId xmlns:p14="http://schemas.microsoft.com/office/powerpoint/2010/main" val="2288231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931A9-0B8C-0AD9-C719-48E287AA7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06E19D-8DBA-2082-DE31-018015D6FD94}"/>
              </a:ext>
            </a:extLst>
          </p:cNvPr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AF0E99-F78F-B09C-8F3E-57F782EF513F}"/>
              </a:ext>
            </a:extLst>
          </p:cNvPr>
          <p:cNvSpPr/>
          <p:nvPr/>
        </p:nvSpPr>
        <p:spPr>
          <a:xfrm>
            <a:off x="164592" y="0"/>
            <a:ext cx="12024360" cy="12801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February 23, 2026</a:t>
            </a:r>
            <a:endParaRPr sz="4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D34D20-A837-AB63-0D4D-5B3D8039478A}"/>
              </a:ext>
            </a:extLst>
          </p:cNvPr>
          <p:cNvSpPr/>
          <p:nvPr/>
        </p:nvSpPr>
        <p:spPr>
          <a:xfrm>
            <a:off x="0" y="6466242"/>
            <a:ext cx="12188952" cy="3200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E8FB15-C883-1E25-8BC5-35C358BC0330}"/>
              </a:ext>
            </a:extLst>
          </p:cNvPr>
          <p:cNvSpPr txBox="1"/>
          <p:nvPr/>
        </p:nvSpPr>
        <p:spPr>
          <a:xfrm>
            <a:off x="889691" y="1509213"/>
            <a:ext cx="10264588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4400" dirty="0">
              <a:solidFill>
                <a:srgbClr val="002060"/>
              </a:solidFill>
            </a:endParaRPr>
          </a:p>
          <a:p>
            <a:pPr algn="ctr"/>
            <a:r>
              <a:rPr lang="en-US" sz="4000" dirty="0">
                <a:solidFill>
                  <a:schemeClr val="accent3">
                    <a:lumMod val="50000"/>
                  </a:schemeClr>
                </a:solidFill>
              </a:rPr>
              <a:t>Revised Boundary Plat put on</a:t>
            </a:r>
          </a:p>
          <a:p>
            <a:pPr algn="ctr"/>
            <a:r>
              <a:rPr lang="en-US" sz="4000" dirty="0">
                <a:solidFill>
                  <a:schemeClr val="accent3">
                    <a:lumMod val="50000"/>
                  </a:schemeClr>
                </a:solidFill>
              </a:rPr>
              <a:t>February 23, 2026 Town Council Agenda</a:t>
            </a:r>
          </a:p>
          <a:p>
            <a:pPr algn="ctr"/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en-US" sz="4000" dirty="0">
                <a:solidFill>
                  <a:schemeClr val="accent3">
                    <a:lumMod val="50000"/>
                  </a:schemeClr>
                </a:solidFill>
              </a:rPr>
              <a:t>**Meeting Canceled Due to Snow Storm**</a:t>
            </a:r>
          </a:p>
        </p:txBody>
      </p:sp>
    </p:spTree>
    <p:extLst>
      <p:ext uri="{BB962C8B-B14F-4D97-AF65-F5344CB8AC3E}">
        <p14:creationId xmlns:p14="http://schemas.microsoft.com/office/powerpoint/2010/main" val="1143604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2C887-4ACA-AB17-90BF-CFD3CF5EF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94ABE4-6DC3-B0B4-A33E-501843D9E284}"/>
              </a:ext>
            </a:extLst>
          </p:cNvPr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1E276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9963FC-CA7C-033A-FFDC-0CC63C32B97D}"/>
              </a:ext>
            </a:extLst>
          </p:cNvPr>
          <p:cNvSpPr/>
          <p:nvPr/>
        </p:nvSpPr>
        <p:spPr>
          <a:xfrm>
            <a:off x="164592" y="0"/>
            <a:ext cx="12024360" cy="1280160"/>
          </a:xfrm>
          <a:prstGeom prst="rect">
            <a:avLst/>
          </a:prstGeom>
          <a:solidFill>
            <a:srgbClr val="1E276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C64ADB-C105-4EFA-169E-CD57D8C399D0}"/>
              </a:ext>
            </a:extLst>
          </p:cNvPr>
          <p:cNvSpPr txBox="1"/>
          <p:nvPr/>
        </p:nvSpPr>
        <p:spPr>
          <a:xfrm>
            <a:off x="379412" y="393858"/>
            <a:ext cx="1143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solidFill>
                  <a:srgbClr val="FFFFFF"/>
                </a:solidFill>
                <a:latin typeface="Cambria"/>
              </a:rPr>
              <a:t>TOWN GOALS for RFP for “Parcel 57” Disposition</a:t>
            </a:r>
            <a:endParaRPr sz="3600" b="1" i="0" dirty="0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BBE822-ECEF-C369-D667-4D219B07D0BB}"/>
              </a:ext>
            </a:extLst>
          </p:cNvPr>
          <p:cNvSpPr/>
          <p:nvPr/>
        </p:nvSpPr>
        <p:spPr>
          <a:xfrm>
            <a:off x="0" y="6537960"/>
            <a:ext cx="12188952" cy="320040"/>
          </a:xfrm>
          <a:prstGeom prst="rect">
            <a:avLst/>
          </a:prstGeom>
          <a:solidFill>
            <a:srgbClr val="1E276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7D1D0-9452-990D-954D-1E2598A70036}"/>
              </a:ext>
            </a:extLst>
          </p:cNvPr>
          <p:cNvSpPr txBox="1"/>
          <p:nvPr/>
        </p:nvSpPr>
        <p:spPr>
          <a:xfrm>
            <a:off x="1193180" y="1874502"/>
            <a:ext cx="10058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To revitalize old industrial buildings at Heron Park.</a:t>
            </a:r>
          </a:p>
          <a:p>
            <a:endParaRPr lang="en-US" sz="36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To get Property back on Town’s tax role.</a:t>
            </a:r>
          </a:p>
          <a:p>
            <a:endParaRPr lang="en-US" sz="36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Recover portion of the bond proceeds that Town borrowed to purchase Heron Park.  </a:t>
            </a:r>
          </a:p>
        </p:txBody>
      </p:sp>
    </p:spTree>
    <p:extLst>
      <p:ext uri="{BB962C8B-B14F-4D97-AF65-F5344CB8AC3E}">
        <p14:creationId xmlns:p14="http://schemas.microsoft.com/office/powerpoint/2010/main" val="207298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20FA9-73A1-E902-5EB5-B2CB12EBD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FAED17-22F0-9234-4E8B-20183EC0D01F}"/>
              </a:ext>
            </a:extLst>
          </p:cNvPr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3B855B-ED31-6E99-71FB-6AC19E5565A5}"/>
              </a:ext>
            </a:extLst>
          </p:cNvPr>
          <p:cNvSpPr/>
          <p:nvPr/>
        </p:nvSpPr>
        <p:spPr>
          <a:xfrm>
            <a:off x="164592" y="0"/>
            <a:ext cx="12024360" cy="128016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February 24, 2026</a:t>
            </a:r>
            <a:endParaRPr sz="4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F7B68D-9BAD-2F6D-9ED6-A4660064DB50}"/>
              </a:ext>
            </a:extLst>
          </p:cNvPr>
          <p:cNvSpPr/>
          <p:nvPr/>
        </p:nvSpPr>
        <p:spPr>
          <a:xfrm>
            <a:off x="0" y="6466242"/>
            <a:ext cx="12188952" cy="3200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CE9767-52EF-A516-B181-0F749FC75B8B}"/>
              </a:ext>
            </a:extLst>
          </p:cNvPr>
          <p:cNvSpPr txBox="1"/>
          <p:nvPr/>
        </p:nvSpPr>
        <p:spPr>
          <a:xfrm>
            <a:off x="218431" y="1512996"/>
            <a:ext cx="1191668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u="sng" dirty="0">
                <a:solidFill>
                  <a:schemeClr val="accent3">
                    <a:lumMod val="50000"/>
                  </a:schemeClr>
                </a:solidFill>
              </a:rPr>
              <a:t>CVP Attorney Cropper Letter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</a:rPr>
              <a:t>: </a:t>
            </a:r>
          </a:p>
          <a:p>
            <a:pPr algn="ctr"/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en-US" sz="3600" dirty="0">
                <a:solidFill>
                  <a:schemeClr val="accent3">
                    <a:lumMod val="50000"/>
                  </a:schemeClr>
                </a:solidFill>
              </a:rPr>
              <a:t>Palmer Demand to Close 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*Immediately* 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</a:rPr>
              <a:t>on </a:t>
            </a:r>
          </a:p>
          <a:p>
            <a:pPr algn="ctr"/>
            <a:r>
              <a:rPr lang="en-US" sz="3600" dirty="0">
                <a:solidFill>
                  <a:schemeClr val="accent3">
                    <a:lumMod val="50000"/>
                  </a:schemeClr>
                </a:solidFill>
              </a:rPr>
              <a:t>Entirety of Parcel 57;</a:t>
            </a:r>
          </a:p>
          <a:p>
            <a:pPr algn="ctr"/>
            <a:r>
              <a:rPr lang="en-US" sz="3600" dirty="0">
                <a:solidFill>
                  <a:schemeClr val="accent3">
                    <a:lumMod val="50000"/>
                  </a:schemeClr>
                </a:solidFill>
              </a:rPr>
              <a:t>will “donate” back land for park and Access Road at </a:t>
            </a:r>
          </a:p>
          <a:p>
            <a:pPr algn="ctr"/>
            <a:r>
              <a:rPr lang="en-US" sz="3600" dirty="0">
                <a:solidFill>
                  <a:schemeClr val="accent3">
                    <a:lumMod val="50000"/>
                  </a:schemeClr>
                </a:solidFill>
              </a:rPr>
              <a:t>later date</a:t>
            </a:r>
          </a:p>
          <a:p>
            <a:pPr algn="ctr"/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809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4631"/>
            <a:ext cx="164592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64592" y="-44631"/>
            <a:ext cx="12024360" cy="12801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45720"/>
            <a:ext cx="11430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600" b="1" i="0" dirty="0">
                <a:solidFill>
                  <a:srgbClr val="FFFFFF"/>
                </a:solidFill>
                <a:latin typeface="Cambria"/>
              </a:rPr>
              <a:t>DBF Survey of </a:t>
            </a:r>
            <a:r>
              <a:rPr lang="en-US" sz="2600" b="1" dirty="0">
                <a:solidFill>
                  <a:srgbClr val="FFFFFF"/>
                </a:solidFill>
                <a:latin typeface="Cambria"/>
              </a:rPr>
              <a:t>Palmer/</a:t>
            </a:r>
            <a:r>
              <a:rPr sz="2600" b="1" i="0" dirty="0">
                <a:solidFill>
                  <a:srgbClr val="FFFFFF"/>
                </a:solidFill>
                <a:latin typeface="Cambria"/>
              </a:rPr>
              <a:t>Mayor </a:t>
            </a:r>
            <a:r>
              <a:rPr lang="en-US" sz="2600" b="1" dirty="0">
                <a:solidFill>
                  <a:srgbClr val="FFFFFF"/>
                </a:solidFill>
                <a:latin typeface="Cambria"/>
              </a:rPr>
              <a:t>Agreed Upon</a:t>
            </a:r>
            <a:r>
              <a:rPr sz="2600" b="1" i="0" dirty="0">
                <a:solidFill>
                  <a:srgbClr val="FFFFFF"/>
                </a:solidFill>
                <a:latin typeface="Cambria"/>
              </a:rPr>
              <a:t> Boundary Lines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4592" y="572274"/>
            <a:ext cx="11430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000" b="1" i="0" dirty="0">
                <a:solidFill>
                  <a:srgbClr val="002060"/>
                </a:solidFill>
                <a:latin typeface="Calibri"/>
              </a:rPr>
              <a:t>MARCH 6, 2026  ·  </a:t>
            </a:r>
            <a:r>
              <a:rPr lang="en-US" sz="2000" b="1" i="0" dirty="0">
                <a:solidFill>
                  <a:srgbClr val="002060"/>
                </a:solidFill>
                <a:latin typeface="Calibri"/>
              </a:rPr>
              <a:t>DBF Depiction of Palmer’s February 2, 2026 Requested Boundary</a:t>
            </a:r>
          </a:p>
          <a:p>
            <a:r>
              <a:rPr lang="en-US" sz="2000" b="1" dirty="0">
                <a:solidFill>
                  <a:srgbClr val="002060"/>
                </a:solidFill>
                <a:latin typeface="Calibri"/>
              </a:rPr>
              <a:t>MARCH 9, 2026   </a:t>
            </a:r>
            <a:r>
              <a:rPr lang="en-US" sz="2000" b="1" dirty="0">
                <a:solidFill>
                  <a:srgbClr val="002060"/>
                </a:solidFill>
              </a:rPr>
              <a:t>· </a:t>
            </a:r>
            <a:r>
              <a:rPr lang="en-US" sz="2000" b="1" dirty="0">
                <a:solidFill>
                  <a:srgbClr val="002060"/>
                </a:solidFill>
                <a:latin typeface="Calibri"/>
              </a:rPr>
              <a:t>Town Council Approved Proposed Boundary</a:t>
            </a:r>
            <a:endParaRPr sz="2000" b="1" i="0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6" name="Picture 5" descr="slide_page-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576" y="1371600"/>
            <a:ext cx="7680959" cy="51206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37960"/>
            <a:ext cx="12188952" cy="3200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124879-2AC6-F83A-5E2C-C802F931BF31}"/>
              </a:ext>
            </a:extLst>
          </p:cNvPr>
          <p:cNvCxnSpPr/>
          <p:nvPr/>
        </p:nvCxnSpPr>
        <p:spPr>
          <a:xfrm>
            <a:off x="5562600" y="1643743"/>
            <a:ext cx="925286" cy="892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64592" y="0"/>
            <a:ext cx="12024360" cy="140510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82296" y="37133"/>
            <a:ext cx="11430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600" b="1" i="0" dirty="0">
                <a:solidFill>
                  <a:srgbClr val="FFFFFF"/>
                </a:solidFill>
                <a:latin typeface="Cambria"/>
              </a:rPr>
              <a:t>Palmer </a:t>
            </a:r>
            <a:r>
              <a:rPr lang="en-US" sz="2600" b="1" i="0" dirty="0">
                <a:solidFill>
                  <a:srgbClr val="FFFFFF"/>
                </a:solidFill>
                <a:latin typeface="Cambria"/>
              </a:rPr>
              <a:t>Revised Request: Additional Land part of Parcel 410</a:t>
            </a:r>
            <a:endParaRPr sz="2600" b="1" i="0" dirty="0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96" y="389445"/>
            <a:ext cx="118596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dirty="0">
                <a:solidFill>
                  <a:srgbClr val="CADCFC"/>
                </a:solidFill>
                <a:latin typeface="Calibri"/>
              </a:rPr>
              <a:t>March 10</a:t>
            </a:r>
            <a:r>
              <a:rPr sz="2000" b="1" i="0" dirty="0">
                <a:solidFill>
                  <a:srgbClr val="CADCFC"/>
                </a:solidFill>
                <a:latin typeface="Calibri"/>
              </a:rPr>
              <a:t>, 2026  ·  </a:t>
            </a:r>
            <a:r>
              <a:rPr lang="en-US" sz="2000" b="1" dirty="0">
                <a:solidFill>
                  <a:srgbClr val="CADCFC"/>
                </a:solidFill>
                <a:latin typeface="Calibri"/>
              </a:rPr>
              <a:t>(Day After Council Approval of Northern Boundary): Palmer Requested Additional 0.35 Acres</a:t>
            </a:r>
            <a:endParaRPr lang="en-US" sz="2000" b="1" i="0" dirty="0">
              <a:solidFill>
                <a:srgbClr val="CADCFC"/>
              </a:solidFill>
              <a:latin typeface="Calibri"/>
            </a:endParaRPr>
          </a:p>
          <a:p>
            <a:r>
              <a:rPr lang="en-US" sz="2000" b="1" dirty="0">
                <a:solidFill>
                  <a:srgbClr val="CADCFC"/>
                </a:solidFill>
                <a:latin typeface="Calibri"/>
              </a:rPr>
              <a:t>March 23, 2026</a:t>
            </a:r>
            <a:r>
              <a:rPr lang="en-US" sz="2000" b="1" dirty="0">
                <a:solidFill>
                  <a:srgbClr val="CADCFC"/>
                </a:solidFill>
              </a:rPr>
              <a:t>  ·  Mayor Discussed with Council in Executive Session – Authorized Mayor to Engage DBF to Create Updated Boundary Map</a:t>
            </a:r>
            <a:endParaRPr sz="2000" b="1" i="0" dirty="0">
              <a:solidFill>
                <a:srgbClr val="CADCFC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37960"/>
            <a:ext cx="12188952" cy="3200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554052-9C16-A935-7A80-4DD20A43B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698" y="1545812"/>
            <a:ext cx="2909746" cy="48301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311A19-D58D-813C-06CB-B2A1224C5C44}"/>
              </a:ext>
            </a:extLst>
          </p:cNvPr>
          <p:cNvSpPr txBox="1"/>
          <p:nvPr/>
        </p:nvSpPr>
        <p:spPr>
          <a:xfrm>
            <a:off x="7281554" y="1966706"/>
            <a:ext cx="45784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Palmer: requests to add additional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0.35 Acres from Parcel 410 to sale/no additional compensation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/>
              <a:t>Palmer: "</a:t>
            </a:r>
            <a:r>
              <a:rPr lang="en-US" sz="2400" b="1" i="1" dirty="0"/>
              <a:t>I also believe that we now can agree what parcel #57, that we have under contract, is." </a:t>
            </a:r>
            <a:endParaRPr lang="en-US" sz="2400" b="1" i="1" dirty="0">
              <a:solidFill>
                <a:srgbClr val="FF0000"/>
              </a:solidFill>
            </a:endParaRPr>
          </a:p>
          <a:p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9CF03479-C642-25C0-1EA1-D2F7B6493F0C}"/>
              </a:ext>
            </a:extLst>
          </p:cNvPr>
          <p:cNvSpPr/>
          <p:nvPr/>
        </p:nvSpPr>
        <p:spPr>
          <a:xfrm rot="3903734">
            <a:off x="6175498" y="1892866"/>
            <a:ext cx="123501" cy="2245935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8AE3D1D8-0140-1D6E-FE2F-633BA9F336E2}"/>
              </a:ext>
            </a:extLst>
          </p:cNvPr>
          <p:cNvSpPr/>
          <p:nvPr/>
        </p:nvSpPr>
        <p:spPr>
          <a:xfrm rot="3903734">
            <a:off x="6091673" y="1875784"/>
            <a:ext cx="176166" cy="2347667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829E1-20E4-44F1-872D-653F4FD08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E9921B-423C-E961-C1AE-92CFAED65C0A}"/>
              </a:ext>
            </a:extLst>
          </p:cNvPr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BDF3BE-32F5-38B7-25A3-27FE5A1D4D94}"/>
              </a:ext>
            </a:extLst>
          </p:cNvPr>
          <p:cNvSpPr/>
          <p:nvPr/>
        </p:nvSpPr>
        <p:spPr>
          <a:xfrm>
            <a:off x="164592" y="0"/>
            <a:ext cx="12024360" cy="12801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March 13, 2026</a:t>
            </a:r>
            <a:endParaRPr sz="4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CF8BCD-4B72-565F-6B1F-24625167DED6}"/>
              </a:ext>
            </a:extLst>
          </p:cNvPr>
          <p:cNvSpPr/>
          <p:nvPr/>
        </p:nvSpPr>
        <p:spPr>
          <a:xfrm>
            <a:off x="0" y="6466242"/>
            <a:ext cx="12188952" cy="3200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9107A1-DAC2-2658-86F9-9297DB9BFABD}"/>
              </a:ext>
            </a:extLst>
          </p:cNvPr>
          <p:cNvSpPr txBox="1"/>
          <p:nvPr/>
        </p:nvSpPr>
        <p:spPr>
          <a:xfrm>
            <a:off x="962118" y="1219345"/>
            <a:ext cx="10264588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3">
                    <a:lumMod val="50000"/>
                  </a:schemeClr>
                </a:solidFill>
              </a:rPr>
              <a:t>Town Legal Counsel Response Letter for “Immediate” Closing on Entirety of Parcel 57: </a:t>
            </a:r>
          </a:p>
          <a:p>
            <a:pPr algn="ctr"/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Not all developers’ LDA obligations met (including Palmer showing financing for first phase)</a:t>
            </a:r>
          </a:p>
          <a:p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LDA grants/obligates </a:t>
            </a:r>
            <a:r>
              <a:rPr lang="en-US" sz="2400" b="1" u="sng" dirty="0">
                <a:solidFill>
                  <a:schemeClr val="accent3">
                    <a:lumMod val="50000"/>
                  </a:schemeClr>
                </a:solidFill>
              </a:rPr>
              <a:t>Town to subdivide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portion of Parcel 57 agreed to sold and Access Road from Parcel 57 </a:t>
            </a:r>
            <a:r>
              <a:rPr lang="en-US" sz="2400" b="1" u="sng" dirty="0">
                <a:solidFill>
                  <a:schemeClr val="accent3">
                    <a:lumMod val="50000"/>
                  </a:schemeClr>
                </a:solidFill>
              </a:rPr>
              <a:t>prior to Closing to occur on or before July 21, 2026.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b="1" u="sng" dirty="0">
              <a:solidFill>
                <a:schemeClr val="accent3">
                  <a:lumMod val="5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DBF is preparing a boundary plat for Palmer to review (as required by LDA) – but requires legal amendment memorializing the agreement on the northern boundaries to finalize the plat. </a:t>
            </a:r>
          </a:p>
        </p:txBody>
      </p:sp>
    </p:spTree>
    <p:extLst>
      <p:ext uri="{BB962C8B-B14F-4D97-AF65-F5344CB8AC3E}">
        <p14:creationId xmlns:p14="http://schemas.microsoft.com/office/powerpoint/2010/main" val="2251408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BFC96-AAF4-AC06-7628-0C970523C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9F47C4-AD02-3916-537B-7558240D35B9}"/>
              </a:ext>
            </a:extLst>
          </p:cNvPr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ADAB5B-04F2-F370-E89D-341B11D23B7D}"/>
              </a:ext>
            </a:extLst>
          </p:cNvPr>
          <p:cNvSpPr/>
          <p:nvPr/>
        </p:nvSpPr>
        <p:spPr>
          <a:xfrm>
            <a:off x="164592" y="0"/>
            <a:ext cx="12024360" cy="128016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March 17, 2026</a:t>
            </a:r>
            <a:endParaRPr sz="4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EF8700-B7DD-A015-73D4-F15C4C31D94B}"/>
              </a:ext>
            </a:extLst>
          </p:cNvPr>
          <p:cNvSpPr/>
          <p:nvPr/>
        </p:nvSpPr>
        <p:spPr>
          <a:xfrm>
            <a:off x="0" y="6466242"/>
            <a:ext cx="12188952" cy="3200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7E38E4-0FA3-6A2A-FCFA-54C817396E4A}"/>
              </a:ext>
            </a:extLst>
          </p:cNvPr>
          <p:cNvSpPr txBox="1"/>
          <p:nvPr/>
        </p:nvSpPr>
        <p:spPr>
          <a:xfrm>
            <a:off x="535730" y="1186030"/>
            <a:ext cx="1128208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4000" u="sng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en-US" sz="4000" u="sng" dirty="0">
                <a:solidFill>
                  <a:schemeClr val="accent3">
                    <a:lumMod val="50000"/>
                  </a:schemeClr>
                </a:solidFill>
              </a:rPr>
              <a:t>CVP Attorney Cropper Letter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</a:rPr>
              <a:t>: </a:t>
            </a:r>
          </a:p>
          <a:p>
            <a:pPr algn="ctr"/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Palmer 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“Demand” 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for “Clean” 12-Month Extension of </a:t>
            </a:r>
            <a:br>
              <a:rPr lang="en-US" sz="32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“Initial Study Period” (aka right to cancel/return of deposit until April 2027, Closing by July 2027 without legal agreement Town Council authorized revised northern boundary)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“Demand” 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to be on March 23, 2026 Council Agenda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   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“Demands” 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Response by March 19, 2026 or terminating</a:t>
            </a:r>
          </a:p>
          <a:p>
            <a:pPr algn="ctr"/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005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02179-3712-F01D-025F-46621449F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B09378-3F51-38B0-F502-D33048DA3467}"/>
              </a:ext>
            </a:extLst>
          </p:cNvPr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94F122-1064-35E9-185D-243A6F1F1792}"/>
              </a:ext>
            </a:extLst>
          </p:cNvPr>
          <p:cNvSpPr/>
          <p:nvPr/>
        </p:nvSpPr>
        <p:spPr>
          <a:xfrm>
            <a:off x="164592" y="0"/>
            <a:ext cx="12024360" cy="12801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March 18, 2026</a:t>
            </a:r>
            <a:endParaRPr sz="4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192C8B-3315-F3DD-337E-3A8F6942D98A}"/>
              </a:ext>
            </a:extLst>
          </p:cNvPr>
          <p:cNvSpPr/>
          <p:nvPr/>
        </p:nvSpPr>
        <p:spPr>
          <a:xfrm>
            <a:off x="0" y="6537960"/>
            <a:ext cx="12188952" cy="3200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71C372-154D-EDC2-A720-2AB7B0B05F56}"/>
              </a:ext>
            </a:extLst>
          </p:cNvPr>
          <p:cNvSpPr txBox="1"/>
          <p:nvPr/>
        </p:nvSpPr>
        <p:spPr>
          <a:xfrm>
            <a:off x="889691" y="1509213"/>
            <a:ext cx="10264588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u="sng" dirty="0">
                <a:solidFill>
                  <a:schemeClr val="accent3">
                    <a:lumMod val="50000"/>
                  </a:schemeClr>
                </a:solidFill>
              </a:rPr>
              <a:t>Town Legal Counsel Response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algn="ctr"/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Mayor will discuss Palmer’s requested “clean” 12-Month Extension with Council at Executive Session on March 23</a:t>
            </a:r>
            <a:r>
              <a:rPr lang="en-US" sz="2800" baseline="30000" dirty="0">
                <a:solidFill>
                  <a:schemeClr val="accent3">
                    <a:lumMod val="50000"/>
                  </a:schemeClr>
                </a:solidFill>
              </a:rPr>
              <a:t>rd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Mayor has not been formally sent the Concept Site Plan CVP intends to present at PC’s April 8</a:t>
            </a:r>
            <a:r>
              <a:rPr lang="en-US" sz="2800" baseline="30000" dirty="0">
                <a:solidFill>
                  <a:schemeClr val="accent3">
                    <a:lumMod val="50000"/>
                  </a:schemeClr>
                </a:solidFill>
              </a:rPr>
              <a:t>th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 meeting, request Concept Plan to be sent to Mayor. </a:t>
            </a:r>
          </a:p>
        </p:txBody>
      </p:sp>
    </p:spTree>
    <p:extLst>
      <p:ext uri="{BB962C8B-B14F-4D97-AF65-F5344CB8AC3E}">
        <p14:creationId xmlns:p14="http://schemas.microsoft.com/office/powerpoint/2010/main" val="841903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9FD25-63DA-FF41-8122-D939EB096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8E32EB-7605-3FB4-DC89-C64BD61DEF02}"/>
              </a:ext>
            </a:extLst>
          </p:cNvPr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5EAF58-1A0A-AA60-21A4-C179DA48662A}"/>
              </a:ext>
            </a:extLst>
          </p:cNvPr>
          <p:cNvSpPr/>
          <p:nvPr/>
        </p:nvSpPr>
        <p:spPr>
          <a:xfrm>
            <a:off x="164592" y="0"/>
            <a:ext cx="12024360" cy="12801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5C20CF-5490-D4FC-B411-B363B9EFC299}"/>
              </a:ext>
            </a:extLst>
          </p:cNvPr>
          <p:cNvSpPr txBox="1"/>
          <p:nvPr/>
        </p:nvSpPr>
        <p:spPr>
          <a:xfrm>
            <a:off x="365760" y="45720"/>
            <a:ext cx="11430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600" b="1" i="0" dirty="0">
                <a:solidFill>
                  <a:srgbClr val="FFFFFF"/>
                </a:solidFill>
                <a:latin typeface="Cambria"/>
              </a:rPr>
              <a:t>CVP Designed Concept </a:t>
            </a:r>
            <a:r>
              <a:rPr sz="2600" b="1" i="0" dirty="0">
                <a:solidFill>
                  <a:srgbClr val="FFFFFF"/>
                </a:solidFill>
                <a:latin typeface="Cambria"/>
              </a:rPr>
              <a:t>Site Plan </a:t>
            </a:r>
            <a:r>
              <a:rPr lang="en-US" sz="2600" b="1" dirty="0">
                <a:solidFill>
                  <a:srgbClr val="FFFFFF"/>
                </a:solidFill>
                <a:latin typeface="Cambria"/>
              </a:rPr>
              <a:t>Encroachments on Parcel 410</a:t>
            </a:r>
            <a:endParaRPr sz="2600" b="1" i="0" dirty="0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AF72FC-07CA-1960-3E64-C9FA4F88B969}"/>
              </a:ext>
            </a:extLst>
          </p:cNvPr>
          <p:cNvSpPr/>
          <p:nvPr/>
        </p:nvSpPr>
        <p:spPr>
          <a:xfrm>
            <a:off x="0" y="6537960"/>
            <a:ext cx="12188952" cy="3200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254224-4CA9-3659-8608-67169980CF99}"/>
              </a:ext>
            </a:extLst>
          </p:cNvPr>
          <p:cNvSpPr txBox="1"/>
          <p:nvPr/>
        </p:nvSpPr>
        <p:spPr>
          <a:xfrm>
            <a:off x="608716" y="3105834"/>
            <a:ext cx="2579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Approximate Parcel 57 Boundary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B1235B-9A01-D808-2A0A-D30BAD60C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648" y="1317886"/>
            <a:ext cx="6462695" cy="517291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B84EEF-21CF-8FA0-E98F-A083AA2B09CB}"/>
              </a:ext>
            </a:extLst>
          </p:cNvPr>
          <p:cNvCxnSpPr/>
          <p:nvPr/>
        </p:nvCxnSpPr>
        <p:spPr>
          <a:xfrm flipH="1" flipV="1">
            <a:off x="3331029" y="2547257"/>
            <a:ext cx="5257800" cy="8055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8428D7B-1FDA-DC27-750C-FF39D67D0123}"/>
              </a:ext>
            </a:extLst>
          </p:cNvPr>
          <p:cNvSpPr txBox="1"/>
          <p:nvPr/>
        </p:nvSpPr>
        <p:spPr>
          <a:xfrm>
            <a:off x="9793724" y="1872492"/>
            <a:ext cx="240431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B050"/>
                </a:solidFill>
              </a:rPr>
              <a:t>Spotted Area</a:t>
            </a:r>
            <a:r>
              <a:rPr lang="en-US" b="1" dirty="0">
                <a:solidFill>
                  <a:srgbClr val="00B050"/>
                </a:solidFill>
              </a:rPr>
              <a:t>: Sidewalk</a:t>
            </a:r>
          </a:p>
          <a:p>
            <a:endParaRPr lang="en-US" b="1" u="sng" dirty="0">
              <a:solidFill>
                <a:srgbClr val="00B050"/>
              </a:solidFill>
            </a:endParaRPr>
          </a:p>
          <a:p>
            <a:r>
              <a:rPr lang="en-US" b="1" u="sng" dirty="0">
                <a:solidFill>
                  <a:srgbClr val="00B050"/>
                </a:solidFill>
              </a:rPr>
              <a:t>Hashed Area</a:t>
            </a:r>
            <a:r>
              <a:rPr lang="en-US" b="1" dirty="0">
                <a:solidFill>
                  <a:srgbClr val="00B050"/>
                </a:solidFill>
              </a:rPr>
              <a:t>:</a:t>
            </a:r>
          </a:p>
          <a:p>
            <a:r>
              <a:rPr lang="en-US" b="1" dirty="0">
                <a:solidFill>
                  <a:srgbClr val="00B050"/>
                </a:solidFill>
              </a:rPr>
              <a:t>DBF Reserved for </a:t>
            </a:r>
          </a:p>
          <a:p>
            <a:r>
              <a:rPr lang="en-US" b="1" dirty="0">
                <a:solidFill>
                  <a:srgbClr val="00B050"/>
                </a:solidFill>
              </a:rPr>
              <a:t>Future Town Utilities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C5C511-A785-9D2A-925D-5EC186278D99}"/>
              </a:ext>
            </a:extLst>
          </p:cNvPr>
          <p:cNvSpPr txBox="1"/>
          <p:nvPr/>
        </p:nvSpPr>
        <p:spPr>
          <a:xfrm>
            <a:off x="9762162" y="4897045"/>
            <a:ext cx="1997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Proposed Childcare</a:t>
            </a:r>
          </a:p>
          <a:p>
            <a:r>
              <a:rPr lang="en-US" dirty="0"/>
              <a:t>Facility 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333AC9B9-9F29-B3A0-9269-71412828CA99}"/>
              </a:ext>
            </a:extLst>
          </p:cNvPr>
          <p:cNvSpPr/>
          <p:nvPr/>
        </p:nvSpPr>
        <p:spPr>
          <a:xfrm rot="14296571" flipH="1">
            <a:off x="3416581" y="2463676"/>
            <a:ext cx="146172" cy="1080042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ED0399-34BC-4C18-1F55-F0ECC1B0180B}"/>
              </a:ext>
            </a:extLst>
          </p:cNvPr>
          <p:cNvSpPr txBox="1"/>
          <p:nvPr/>
        </p:nvSpPr>
        <p:spPr>
          <a:xfrm>
            <a:off x="244929" y="536190"/>
            <a:ext cx="11430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solidFill>
                  <a:srgbClr val="002060"/>
                </a:solidFill>
                <a:latin typeface="Calibri"/>
              </a:rPr>
              <a:t>March 23, 2026: Mayor/Council Executive Session – Need Additional Information from DBF on Parking Setback from Sidewalk; DBF Reservation for Utilities as noted on Palmer’s Concept Design</a:t>
            </a:r>
            <a:endParaRPr sz="2000" b="1" i="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A78872-50A3-3B4C-BD49-13DAC4E3BE3A}"/>
              </a:ext>
            </a:extLst>
          </p:cNvPr>
          <p:cNvSpPr txBox="1"/>
          <p:nvPr/>
        </p:nvSpPr>
        <p:spPr>
          <a:xfrm>
            <a:off x="913000" y="1493184"/>
            <a:ext cx="3055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Hashed Line Palmer Designed </a:t>
            </a:r>
          </a:p>
          <a:p>
            <a:r>
              <a:rPr lang="en-US" b="1" dirty="0"/>
              <a:t>Eastern Boundary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9780122-5EDD-772B-F17A-6AF3FCD93E84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2440983" y="2139515"/>
            <a:ext cx="1356636" cy="360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232C063-BD32-AAD7-70E4-8D89180A31FD}"/>
              </a:ext>
            </a:extLst>
          </p:cNvPr>
          <p:cNvCxnSpPr/>
          <p:nvPr/>
        </p:nvCxnSpPr>
        <p:spPr>
          <a:xfrm flipH="1">
            <a:off x="8109857" y="2139515"/>
            <a:ext cx="1683867" cy="86418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59DC29B-99B2-A2CB-B1DC-29A407849211}"/>
              </a:ext>
            </a:extLst>
          </p:cNvPr>
          <p:cNvCxnSpPr/>
          <p:nvPr/>
        </p:nvCxnSpPr>
        <p:spPr>
          <a:xfrm flipH="1">
            <a:off x="9032404" y="2818899"/>
            <a:ext cx="758581" cy="3374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0DEAC17-4992-6D12-A33E-2FFDBBD0EA17}"/>
              </a:ext>
            </a:extLst>
          </p:cNvPr>
          <p:cNvCxnSpPr>
            <a:cxnSpLocks/>
          </p:cNvCxnSpPr>
          <p:nvPr/>
        </p:nvCxnSpPr>
        <p:spPr>
          <a:xfrm flipH="1" flipV="1">
            <a:off x="8743593" y="4468300"/>
            <a:ext cx="1018569" cy="6262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53D3BB5-C9A7-4A5E-4158-4AE91C2A25F3}"/>
              </a:ext>
            </a:extLst>
          </p:cNvPr>
          <p:cNvSpPr txBox="1"/>
          <p:nvPr/>
        </p:nvSpPr>
        <p:spPr>
          <a:xfrm>
            <a:off x="9635086" y="3603625"/>
            <a:ext cx="2593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Parking over Hashed Area</a:t>
            </a:r>
          </a:p>
          <a:p>
            <a:r>
              <a:rPr lang="en-US" dirty="0"/>
              <a:t>Close to Sidewalk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9837C47-8EC5-2967-EAAF-FA73B6FF6EE4}"/>
              </a:ext>
            </a:extLst>
          </p:cNvPr>
          <p:cNvCxnSpPr>
            <a:cxnSpLocks/>
          </p:cNvCxnSpPr>
          <p:nvPr/>
        </p:nvCxnSpPr>
        <p:spPr>
          <a:xfrm flipH="1" flipV="1">
            <a:off x="8363781" y="3222041"/>
            <a:ext cx="1271305" cy="7047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2138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30DC4-41BE-7A52-ABD9-A38087038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88E87B-A568-E8B4-E95A-B2F6AC542220}"/>
              </a:ext>
            </a:extLst>
          </p:cNvPr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0E5474-DB3B-6CAF-0A51-D1E8E3D03C53}"/>
              </a:ext>
            </a:extLst>
          </p:cNvPr>
          <p:cNvSpPr/>
          <p:nvPr/>
        </p:nvSpPr>
        <p:spPr>
          <a:xfrm>
            <a:off x="164592" y="0"/>
            <a:ext cx="12024360" cy="12801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March 25, 2026</a:t>
            </a:r>
            <a:endParaRPr sz="4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4D0B25-028A-55EE-1FE5-617A04785335}"/>
              </a:ext>
            </a:extLst>
          </p:cNvPr>
          <p:cNvSpPr/>
          <p:nvPr/>
        </p:nvSpPr>
        <p:spPr>
          <a:xfrm>
            <a:off x="0" y="6466242"/>
            <a:ext cx="12188952" cy="3200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588360-D702-08B6-9D61-360409576E7A}"/>
              </a:ext>
            </a:extLst>
          </p:cNvPr>
          <p:cNvSpPr txBox="1"/>
          <p:nvPr/>
        </p:nvSpPr>
        <p:spPr>
          <a:xfrm>
            <a:off x="889691" y="1509213"/>
            <a:ext cx="10264588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4400" dirty="0">
              <a:solidFill>
                <a:srgbClr val="002060"/>
              </a:solidFill>
            </a:endParaRPr>
          </a:p>
          <a:p>
            <a:pPr algn="ctr"/>
            <a:r>
              <a:rPr lang="en-US" sz="4000" dirty="0">
                <a:solidFill>
                  <a:schemeClr val="accent3">
                    <a:lumMod val="50000"/>
                  </a:schemeClr>
                </a:solidFill>
              </a:rPr>
              <a:t>Town Legal Counsel Offers Palmer Options:</a:t>
            </a:r>
          </a:p>
          <a:p>
            <a:pPr algn="ctr"/>
            <a:r>
              <a:rPr lang="en-US" sz="4000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pPr algn="ctr"/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68BB338-E75A-181F-9810-B7777C3FD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691" y="2497882"/>
            <a:ext cx="9896946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Option A: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  Sign this week a 90-day extension that also memorializes the agreed-upon (and Council-authorized) northern boundary (the two issues cannot be separated) </a:t>
            </a: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[while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i="1" dirty="0">
                <a:solidFill>
                  <a:srgbClr val="212121"/>
                </a:solidFill>
                <a:latin typeface="Aptos" panose="020B0004020202020204" pitchFamily="34" charset="0"/>
              </a:rPr>
              <a:t>Eastern boundary considered by Council]</a:t>
            </a:r>
            <a:endParaRPr kumimoji="0" lang="en-US" altLang="en-US" sz="2000" b="0" i="1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Option B: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  90-day extension, northern boundary memorialized, and added 0.35 with easements on Parcel 52 after DBF creates revised boundary plat/Town Council approves </a:t>
            </a: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[goal to present to Council on April 13, 2026 for their approval].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>
              <a:solidFill>
                <a:srgbClr val="212121"/>
              </a:solidFill>
              <a:latin typeface="Aptos" panose="020B0004020202020204" pitchFamily="34" charset="0"/>
            </a:endParaRPr>
          </a:p>
          <a:p>
            <a:pPr lvl="0" defTabSz="914400"/>
            <a:r>
              <a:rPr lang="en-US" altLang="en-US" sz="2000" u="sng" dirty="0">
                <a:solidFill>
                  <a:srgbClr val="212121"/>
                </a:solidFill>
                <a:latin typeface="Aptos" panose="020B0004020202020204" pitchFamily="34" charset="0"/>
              </a:rPr>
              <a:t>Cropper Same Day Response</a:t>
            </a:r>
            <a:r>
              <a:rPr lang="en-US" altLang="en-US" sz="2000" dirty="0">
                <a:solidFill>
                  <a:srgbClr val="212121"/>
                </a:solidFill>
                <a:latin typeface="Aptos" panose="020B0004020202020204" pitchFamily="34" charset="0"/>
              </a:rPr>
              <a:t>:  “</a:t>
            </a:r>
            <a:r>
              <a:rPr lang="en-US" sz="2000" i="1" dirty="0"/>
              <a:t>They have chosen Option A and ask that you prepare the necessary documentation and send it to me for review and approval”</a:t>
            </a:r>
            <a:endParaRPr kumimoji="0" lang="en-US" altLang="en-US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692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D7712-8436-24AA-3760-578265298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042ED4-98D7-F5CA-AD64-CFA402B4447B}"/>
              </a:ext>
            </a:extLst>
          </p:cNvPr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FCFF30-DA29-5B5A-0495-872DD53D7397}"/>
              </a:ext>
            </a:extLst>
          </p:cNvPr>
          <p:cNvSpPr/>
          <p:nvPr/>
        </p:nvSpPr>
        <p:spPr>
          <a:xfrm>
            <a:off x="164592" y="0"/>
            <a:ext cx="12024360" cy="128016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March 26, 2026</a:t>
            </a:r>
            <a:endParaRPr sz="4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3D09A3-643E-A372-BECE-804A25817A0F}"/>
              </a:ext>
            </a:extLst>
          </p:cNvPr>
          <p:cNvSpPr/>
          <p:nvPr/>
        </p:nvSpPr>
        <p:spPr>
          <a:xfrm>
            <a:off x="0" y="6466242"/>
            <a:ext cx="12188952" cy="3200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0DEA34-09E2-9BF4-4039-03B7E0AA705E}"/>
              </a:ext>
            </a:extLst>
          </p:cNvPr>
          <p:cNvSpPr txBox="1"/>
          <p:nvPr/>
        </p:nvSpPr>
        <p:spPr>
          <a:xfrm>
            <a:off x="733449" y="1280160"/>
            <a:ext cx="11131980" cy="5919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u="sng" dirty="0">
                <a:solidFill>
                  <a:schemeClr val="accent3">
                    <a:lumMod val="50000"/>
                  </a:schemeClr>
                </a:solidFill>
              </a:rPr>
              <a:t>Palmer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</a:rPr>
              <a:t>: </a:t>
            </a:r>
          </a:p>
          <a:p>
            <a:pPr algn="ctr"/>
            <a:endParaRPr lang="en-US" dirty="0">
              <a:solidFill>
                <a:schemeClr val="accent3">
                  <a:lumMod val="50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“Rejects”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Town Council Amendment reflecting Option A (90-day extension/Town Council approved northern boundary) that he agreed the previous day, March 25, 2026.</a:t>
            </a:r>
            <a:endParaRPr lang="en-US" sz="2800" baseline="30000" dirty="0">
              <a:solidFill>
                <a:schemeClr val="accent3">
                  <a:lumMod val="50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endParaRPr lang="en-US" sz="2800" baseline="30000" dirty="0">
              <a:solidFill>
                <a:schemeClr val="accent3">
                  <a:lumMod val="50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“Demands”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“Clean” 12-Month Extension of “Initial Study Period” (aka right to cancel/get deposit back until April 2027 without agreed upon Town Council approved northern boundary line); and</a:t>
            </a:r>
          </a:p>
          <a:p>
            <a:pPr marL="742950" indent="-742950">
              <a:buFont typeface="+mj-lt"/>
              <a:buAutoNum type="arabicPeriod"/>
            </a:pP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“Demands” 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a Closed-Door In-Person Meeting With Two Councilmembers</a:t>
            </a:r>
          </a:p>
          <a:p>
            <a:pPr algn="ctr"/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068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66847-5159-D495-535F-068052CC9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B5EC86-6378-9A25-7D14-C2A1A302E101}"/>
              </a:ext>
            </a:extLst>
          </p:cNvPr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9E4F02-4C68-E8D1-B523-30190B589AA4}"/>
              </a:ext>
            </a:extLst>
          </p:cNvPr>
          <p:cNvSpPr/>
          <p:nvPr/>
        </p:nvSpPr>
        <p:spPr>
          <a:xfrm>
            <a:off x="164592" y="0"/>
            <a:ext cx="12024360" cy="12801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March 26, 2026 – April 6th, 2026</a:t>
            </a:r>
            <a:endParaRPr sz="4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96304A-933A-A6A7-F66D-16431C918F19}"/>
              </a:ext>
            </a:extLst>
          </p:cNvPr>
          <p:cNvSpPr/>
          <p:nvPr/>
        </p:nvSpPr>
        <p:spPr>
          <a:xfrm>
            <a:off x="0" y="6537960"/>
            <a:ext cx="12188952" cy="3200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ED678D-4410-AEED-B4DE-B9DFF3F53070}"/>
              </a:ext>
            </a:extLst>
          </p:cNvPr>
          <p:cNvSpPr txBox="1"/>
          <p:nvPr/>
        </p:nvSpPr>
        <p:spPr>
          <a:xfrm>
            <a:off x="889690" y="1509213"/>
            <a:ext cx="1099750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Mayor directs DBF to create a revised eastern boundary plat taking into account the Town’s needs/plans for the area with Parcel 410.</a:t>
            </a:r>
          </a:p>
          <a:p>
            <a:pPr marL="742950" indent="-742950">
              <a:buFont typeface="+mj-lt"/>
              <a:buAutoNum type="arabicPeriod"/>
            </a:pPr>
            <a:endParaRPr lang="en-US" sz="2200" dirty="0">
              <a:solidFill>
                <a:schemeClr val="accent3">
                  <a:lumMod val="50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Gaskill responds to Town Councilmember's request for a closed-door session with CVP that the Maryland Open Meetings Act does not allow Councilmembers in a closed-door session with CVP; must open a session for Councilmembers to attend.</a:t>
            </a:r>
          </a:p>
          <a:p>
            <a:pPr marL="742950" indent="-742950">
              <a:buFont typeface="+mj-lt"/>
              <a:buAutoNum type="arabicPeriod"/>
            </a:pPr>
            <a:endParaRPr lang="en-US" sz="2200" dirty="0">
              <a:solidFill>
                <a:schemeClr val="accent3">
                  <a:lumMod val="50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Offer CVP the opportunity to present at the April 13, 2026 Council hearing.</a:t>
            </a:r>
          </a:p>
          <a:p>
            <a:pPr marL="742950" indent="-742950">
              <a:buFont typeface="+mj-lt"/>
              <a:buAutoNum type="arabicPeriod"/>
            </a:pPr>
            <a:endParaRPr lang="en-US" sz="2200" dirty="0">
              <a:solidFill>
                <a:schemeClr val="accent3">
                  <a:lumMod val="50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Town requests multiple times for CVP’s availability meetings. Requests remain unanswered. </a:t>
            </a:r>
          </a:p>
          <a:p>
            <a:pPr marL="742950" indent="-742950">
              <a:buFont typeface="+mj-lt"/>
              <a:buAutoNum type="arabicPeriod"/>
            </a:pPr>
            <a:endParaRPr lang="en-US" sz="2200" dirty="0">
              <a:solidFill>
                <a:schemeClr val="accent3">
                  <a:lumMod val="50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Town requests multiple times for items to be discussed.  Request unanswered during this period of time.  </a:t>
            </a:r>
          </a:p>
        </p:txBody>
      </p:sp>
    </p:spTree>
    <p:extLst>
      <p:ext uri="{BB962C8B-B14F-4D97-AF65-F5344CB8AC3E}">
        <p14:creationId xmlns:p14="http://schemas.microsoft.com/office/powerpoint/2010/main" val="356354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1E276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64592" y="0"/>
            <a:ext cx="12024360" cy="1280160"/>
          </a:xfrm>
          <a:prstGeom prst="rect">
            <a:avLst/>
          </a:prstGeom>
          <a:solidFill>
            <a:srgbClr val="1E276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45720"/>
            <a:ext cx="11430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600" b="1" i="0" dirty="0">
                <a:solidFill>
                  <a:srgbClr val="FFFFFF"/>
                </a:solidFill>
                <a:latin typeface="Cambria"/>
              </a:rPr>
              <a:t>2023: Town Property </a:t>
            </a:r>
            <a:r>
              <a:rPr lang="en-US" sz="2600" b="1" dirty="0">
                <a:solidFill>
                  <a:srgbClr val="FFFFFF"/>
                </a:solidFill>
                <a:latin typeface="Cambria"/>
              </a:rPr>
              <a:t>Line For Contract Bids</a:t>
            </a:r>
            <a:endParaRPr sz="2600" b="1" i="0" dirty="0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" y="880050"/>
            <a:ext cx="11430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000" b="1" i="0" dirty="0">
                <a:solidFill>
                  <a:srgbClr val="CADCFC"/>
                </a:solidFill>
                <a:latin typeface="Calibri"/>
              </a:rPr>
              <a:t>FEBRUARY 2023  ·  DAVIS, BOWEN &amp; FRIEDEL, INC.</a:t>
            </a:r>
          </a:p>
        </p:txBody>
      </p:sp>
      <p:pic>
        <p:nvPicPr>
          <p:cNvPr id="6" name="Picture 5" descr="slide_page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662" y="1417320"/>
            <a:ext cx="7680959" cy="51206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37960"/>
            <a:ext cx="12188952" cy="320040"/>
          </a:xfrm>
          <a:prstGeom prst="rect">
            <a:avLst/>
          </a:prstGeom>
          <a:solidFill>
            <a:srgbClr val="1E276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27D217-152C-F1AE-1A66-27699BCC66EB}"/>
              </a:ext>
            </a:extLst>
          </p:cNvPr>
          <p:cNvSpPr txBox="1"/>
          <p:nvPr/>
        </p:nvSpPr>
        <p:spPr>
          <a:xfrm>
            <a:off x="522092" y="3004792"/>
            <a:ext cx="28812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Town RFP</a:t>
            </a:r>
          </a:p>
          <a:p>
            <a:r>
              <a:rPr lang="en-US" sz="2800" dirty="0">
                <a:solidFill>
                  <a:srgbClr val="FF0000"/>
                </a:solidFill>
              </a:rPr>
              <a:t>Offered Northern Boundary Line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FF5F2603-DB79-2664-E457-A0086E6D221B}"/>
              </a:ext>
            </a:extLst>
          </p:cNvPr>
          <p:cNvSpPr/>
          <p:nvPr/>
        </p:nvSpPr>
        <p:spPr>
          <a:xfrm rot="15083239">
            <a:off x="3687361" y="2212586"/>
            <a:ext cx="111807" cy="1646739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7D9ACA-AB2A-3D02-B0E5-CE671ACF2802}"/>
              </a:ext>
            </a:extLst>
          </p:cNvPr>
          <p:cNvSpPr txBox="1"/>
          <p:nvPr/>
        </p:nvSpPr>
        <p:spPr>
          <a:xfrm>
            <a:off x="6525612" y="4232628"/>
            <a:ext cx="3086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Town Road </a:t>
            </a:r>
          </a:p>
          <a:p>
            <a:r>
              <a:rPr lang="en-US" b="1" dirty="0">
                <a:solidFill>
                  <a:srgbClr val="00B050"/>
                </a:solidFill>
              </a:rPr>
              <a:t>Design (carve out of Parcel 57)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160DDAB-A5F0-8E7E-737F-743D50D04B71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4961187" y="3947845"/>
            <a:ext cx="1564425" cy="60794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3961EE-F349-115E-6112-48E5350DD1AB}"/>
              </a:ext>
            </a:extLst>
          </p:cNvPr>
          <p:cNvCxnSpPr>
            <a:cxnSpLocks/>
          </p:cNvCxnSpPr>
          <p:nvPr/>
        </p:nvCxnSpPr>
        <p:spPr>
          <a:xfrm>
            <a:off x="4541413" y="2669116"/>
            <a:ext cx="1096598" cy="36055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7EA07-3578-4748-FCAB-EA8731046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6E7A3E-B432-3ACA-45AE-A7AEEF8B0480}"/>
              </a:ext>
            </a:extLst>
          </p:cNvPr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CF5EAA-466D-58C9-3F36-CA5FDEF9D301}"/>
              </a:ext>
            </a:extLst>
          </p:cNvPr>
          <p:cNvSpPr/>
          <p:nvPr/>
        </p:nvSpPr>
        <p:spPr>
          <a:xfrm>
            <a:off x="164592" y="0"/>
            <a:ext cx="12024360" cy="128016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March 26, 2026 to April 6, 2026</a:t>
            </a:r>
            <a:endParaRPr sz="4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F2E5B4-C3D0-2B58-6747-DDC34287ED7A}"/>
              </a:ext>
            </a:extLst>
          </p:cNvPr>
          <p:cNvSpPr/>
          <p:nvPr/>
        </p:nvSpPr>
        <p:spPr>
          <a:xfrm>
            <a:off x="0" y="6466242"/>
            <a:ext cx="12188952" cy="3200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0C3DBD-ABFB-C96B-4CB7-A508BE099350}"/>
              </a:ext>
            </a:extLst>
          </p:cNvPr>
          <p:cNvSpPr txBox="1"/>
          <p:nvPr/>
        </p:nvSpPr>
        <p:spPr>
          <a:xfrm>
            <a:off x="698188" y="1280160"/>
            <a:ext cx="10957168" cy="643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3">
                    <a:lumMod val="50000"/>
                  </a:schemeClr>
                </a:solidFill>
              </a:rPr>
              <a:t>Palmer: 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2500" dirty="0">
                <a:solidFill>
                  <a:schemeClr val="accent3">
                    <a:lumMod val="50000"/>
                  </a:schemeClr>
                </a:solidFill>
              </a:rPr>
              <a:t>Repeated </a:t>
            </a:r>
            <a:r>
              <a:rPr lang="en-US" sz="2500" b="1" dirty="0">
                <a:solidFill>
                  <a:schemeClr val="accent3">
                    <a:lumMod val="50000"/>
                  </a:schemeClr>
                </a:solidFill>
              </a:rPr>
              <a:t>“demands” 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</a:rPr>
              <a:t>for a closed-door session with two Councilmembers (suggests Knerr and Orris).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500" dirty="0">
                <a:solidFill>
                  <a:schemeClr val="accent3">
                    <a:lumMod val="50000"/>
                  </a:schemeClr>
                </a:solidFill>
              </a:rPr>
              <a:t>Palmer/Sandy unavailable to present to scheduled April 13, 2026 Mayor and Council meeting due to scheduled vacation, leaving April 11.</a:t>
            </a:r>
            <a:endParaRPr lang="en-US" sz="2500" baseline="30000" dirty="0">
              <a:solidFill>
                <a:schemeClr val="accent3">
                  <a:lumMod val="50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2500" dirty="0">
                <a:solidFill>
                  <a:schemeClr val="accent3">
                    <a:lumMod val="50000"/>
                  </a:schemeClr>
                </a:solidFill>
              </a:rPr>
              <a:t>Offers no dates/availability before April 11th and no response to inquiries as to the date of return from vacation to enable meeting after vacation.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500" dirty="0">
                <a:solidFill>
                  <a:schemeClr val="accent3">
                    <a:lumMod val="50000"/>
                  </a:schemeClr>
                </a:solidFill>
              </a:rPr>
              <a:t>Does not provide agenda or matters items for discussion for in-person meeting.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500" dirty="0">
                <a:solidFill>
                  <a:schemeClr val="accent3">
                    <a:lumMod val="50000"/>
                  </a:schemeClr>
                </a:solidFill>
              </a:rPr>
              <a:t>Repeated </a:t>
            </a:r>
            <a:r>
              <a:rPr lang="en-US" sz="2500" b="1" dirty="0">
                <a:solidFill>
                  <a:schemeClr val="accent3">
                    <a:lumMod val="50000"/>
                  </a:schemeClr>
                </a:solidFill>
              </a:rPr>
              <a:t>“demand” for “clean” 12-Month extension of ”Initial Study Period</a:t>
            </a:r>
            <a:r>
              <a:rPr lang="en-US" sz="2500" b="1" baseline="30000" dirty="0">
                <a:solidFill>
                  <a:schemeClr val="accent3">
                    <a:lumMod val="50000"/>
                  </a:schemeClr>
                </a:solidFill>
              </a:rPr>
              <a:t>”</a:t>
            </a:r>
            <a:r>
              <a:rPr lang="en-US" sz="25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</a:rPr>
              <a:t>(i.e. study until April 2027, close in July 2027 without northern boundary agreement) </a:t>
            </a:r>
            <a:r>
              <a:rPr lang="en-US" sz="2500" b="1" u="sng" dirty="0">
                <a:solidFill>
                  <a:schemeClr val="accent3">
                    <a:lumMod val="50000"/>
                  </a:schemeClr>
                </a:solidFill>
              </a:rPr>
              <a:t>or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</a:rPr>
              <a:t> CVP will </a:t>
            </a:r>
            <a:r>
              <a:rPr lang="en-US" sz="2500" b="1" dirty="0">
                <a:solidFill>
                  <a:schemeClr val="accent3">
                    <a:lumMod val="50000"/>
                  </a:schemeClr>
                </a:solidFill>
              </a:rPr>
              <a:t>deliver termination notice on or before April 20, 2026</a:t>
            </a:r>
          </a:p>
          <a:p>
            <a:pPr marL="742950" indent="-742950">
              <a:buFont typeface="+mj-lt"/>
              <a:buAutoNum type="arabicPeriod"/>
            </a:pPr>
            <a:endParaRPr lang="en-US" sz="3200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170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2AF6A-06F3-9B87-D43E-44F5D4B47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9F3D6A-638B-0D5D-4660-003B020F9D94}"/>
              </a:ext>
            </a:extLst>
          </p:cNvPr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3BE740-DE1D-17BB-07D1-560D5E974D36}"/>
              </a:ext>
            </a:extLst>
          </p:cNvPr>
          <p:cNvSpPr/>
          <p:nvPr/>
        </p:nvSpPr>
        <p:spPr>
          <a:xfrm>
            <a:off x="164592" y="0"/>
            <a:ext cx="12024360" cy="12801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April 7, 2026</a:t>
            </a:r>
            <a:endParaRPr sz="4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4A94BF-6F19-F5B3-828F-84966A29C73D}"/>
              </a:ext>
            </a:extLst>
          </p:cNvPr>
          <p:cNvSpPr/>
          <p:nvPr/>
        </p:nvSpPr>
        <p:spPr>
          <a:xfrm>
            <a:off x="0" y="6466242"/>
            <a:ext cx="12188952" cy="3200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2F78E7-EFB9-EC74-265A-784F44C6A14F}"/>
              </a:ext>
            </a:extLst>
          </p:cNvPr>
          <p:cNvSpPr txBox="1"/>
          <p:nvPr/>
        </p:nvSpPr>
        <p:spPr>
          <a:xfrm>
            <a:off x="322729" y="1509213"/>
            <a:ext cx="11322424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3">
                    <a:lumMod val="50000"/>
                  </a:schemeClr>
                </a:solidFill>
              </a:rPr>
              <a:t>Town Legal Counsel Repeats Offers Renews Option to Extend Initial Study Period for 90-days with Agreed Upon Northern Border to Accommodate Vacation </a:t>
            </a:r>
          </a:p>
          <a:p>
            <a:pPr algn="ctr"/>
            <a:endParaRPr lang="en-US" sz="3200" dirty="0"/>
          </a:p>
          <a:p>
            <a:r>
              <a:rPr lang="en-US" sz="2800" b="1" u="sng" dirty="0"/>
              <a:t>Palmer Response</a:t>
            </a:r>
            <a:r>
              <a:rPr lang="en-US" sz="2800" b="1" dirty="0"/>
              <a:t>:  Again “Demands” 12-Month ”Clean Extension” demand because:  </a:t>
            </a:r>
            <a:r>
              <a:rPr lang="en-US" sz="2800" i="1" dirty="0">
                <a:solidFill>
                  <a:schemeClr val="accent3">
                    <a:lumMod val="50000"/>
                  </a:schemeClr>
                </a:solidFill>
              </a:rPr>
              <a:t>“</a:t>
            </a:r>
            <a:r>
              <a:rPr lang="en-US" sz="2800" i="1" dirty="0"/>
              <a:t>Quite frankly, our most recent request for 12 months is to extend our contract into a new administration where (hopefully) a different Mayor will conduct the business of the town in a more productive manner.”</a:t>
            </a:r>
            <a:endParaRPr lang="en-US" sz="2800" i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8543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64592" y="0"/>
            <a:ext cx="12024360" cy="128016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45720"/>
            <a:ext cx="1175683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600" b="1" i="0" dirty="0">
                <a:solidFill>
                  <a:srgbClr val="FFFFFF"/>
                </a:solidFill>
                <a:latin typeface="Cambria"/>
              </a:rPr>
              <a:t>Coastal Ventures Concept </a:t>
            </a:r>
            <a:r>
              <a:rPr sz="2600" b="1" i="0" dirty="0">
                <a:solidFill>
                  <a:srgbClr val="FFFFFF"/>
                </a:solidFill>
                <a:latin typeface="Cambria"/>
              </a:rPr>
              <a:t>Site Plan — Non-Agenda </a:t>
            </a:r>
            <a:r>
              <a:rPr lang="en-US" sz="2600" b="1" i="0" dirty="0">
                <a:solidFill>
                  <a:srgbClr val="FFFFFF"/>
                </a:solidFill>
                <a:latin typeface="Cambria"/>
              </a:rPr>
              <a:t>PC </a:t>
            </a:r>
            <a:r>
              <a:rPr sz="2600" b="1" i="0" dirty="0">
                <a:solidFill>
                  <a:srgbClr val="FFFFFF"/>
                </a:solidFill>
                <a:latin typeface="Cambria"/>
              </a:rPr>
              <a:t>Presentation
April 8, 2026</a:t>
            </a:r>
            <a:r>
              <a:rPr lang="en-US" sz="2600" b="1" i="0" dirty="0">
                <a:solidFill>
                  <a:srgbClr val="FFFFFF"/>
                </a:solidFill>
                <a:latin typeface="Cambria"/>
              </a:rPr>
              <a:t>  without Prior Submission/Notice to Mayor/Planning Director</a:t>
            </a:r>
            <a:endParaRPr sz="2600" b="1" i="0" dirty="0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9184" y="889484"/>
            <a:ext cx="11430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000" b="1" i="0" dirty="0">
                <a:solidFill>
                  <a:srgbClr val="CADCFC"/>
                </a:solidFill>
                <a:latin typeface="Calibri"/>
              </a:rPr>
              <a:t>APRIL 8, 2026  ·  PARKER &amp; ASSOCIATES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37960"/>
            <a:ext cx="12188952" cy="3200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758DAB-7AB1-38C3-EB5B-376CB0322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180" y="1370791"/>
            <a:ext cx="7355334" cy="51244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CF53C93-248F-A263-16E5-5083510A349D}"/>
              </a:ext>
            </a:extLst>
          </p:cNvPr>
          <p:cNvSpPr txBox="1"/>
          <p:nvPr/>
        </p:nvSpPr>
        <p:spPr>
          <a:xfrm>
            <a:off x="282643" y="3384877"/>
            <a:ext cx="2579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Northern Border</a:t>
            </a:r>
          </a:p>
          <a:p>
            <a:r>
              <a:rPr lang="en-US" b="1" dirty="0">
                <a:solidFill>
                  <a:srgbClr val="FF0000"/>
                </a:solidFill>
              </a:rPr>
              <a:t>Approved by Council March 9, 2026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263AAE4F-AF3A-BAEB-FAE6-6AFB4E59A63E}"/>
              </a:ext>
            </a:extLst>
          </p:cNvPr>
          <p:cNvSpPr/>
          <p:nvPr/>
        </p:nvSpPr>
        <p:spPr>
          <a:xfrm rot="16200000" flipH="1">
            <a:off x="2970573" y="3251634"/>
            <a:ext cx="124762" cy="1487548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FD3E8E-A155-856C-6AAA-70F033AC1CC2}"/>
              </a:ext>
            </a:extLst>
          </p:cNvPr>
          <p:cNvCxnSpPr/>
          <p:nvPr/>
        </p:nvCxnSpPr>
        <p:spPr>
          <a:xfrm flipH="1">
            <a:off x="3630706" y="3321424"/>
            <a:ext cx="618565" cy="11151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B70D7-8F1F-A4FA-3C47-479D8D2F0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31F331-B9EC-D157-091D-3659BD213210}"/>
              </a:ext>
            </a:extLst>
          </p:cNvPr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892836-E3A7-712B-FF5A-EA156C126429}"/>
              </a:ext>
            </a:extLst>
          </p:cNvPr>
          <p:cNvSpPr/>
          <p:nvPr/>
        </p:nvSpPr>
        <p:spPr>
          <a:xfrm>
            <a:off x="0" y="0"/>
            <a:ext cx="12024360" cy="128016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April 9, 2026</a:t>
            </a:r>
            <a:endParaRPr sz="4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33E638-FB02-B472-7EC9-9ADF2F33DE0F}"/>
              </a:ext>
            </a:extLst>
          </p:cNvPr>
          <p:cNvSpPr/>
          <p:nvPr/>
        </p:nvSpPr>
        <p:spPr>
          <a:xfrm>
            <a:off x="0" y="6585251"/>
            <a:ext cx="12188952" cy="3200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9D3C76-44CF-3739-5C8B-E483D00AA271}"/>
              </a:ext>
            </a:extLst>
          </p:cNvPr>
          <p:cNvSpPr txBox="1"/>
          <p:nvPr/>
        </p:nvSpPr>
        <p:spPr>
          <a:xfrm>
            <a:off x="876244" y="1374742"/>
            <a:ext cx="1095716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Palmer Email: </a:t>
            </a:r>
            <a:endParaRPr lang="en-US" sz="2800" b="1" dirty="0"/>
          </a:p>
          <a:p>
            <a:pPr marL="742950" indent="-742950">
              <a:buFont typeface="+mj-lt"/>
              <a:buAutoNum type="arabicPeriod"/>
            </a:pPr>
            <a:endParaRPr lang="en-US" sz="2400" dirty="0"/>
          </a:p>
          <a:p>
            <a:pPr marL="742950" indent="-742950">
              <a:buFont typeface="+mj-lt"/>
              <a:buAutoNum type="arabicPeriod"/>
            </a:pPr>
            <a:r>
              <a:rPr lang="en-US" sz="2400" dirty="0"/>
              <a:t>Emails Mayor and Councilmembers the revised Concept Plans, request Mayor sign off for presentation at Planning Commission May 13</a:t>
            </a:r>
            <a:r>
              <a:rPr lang="en-US" sz="2400" baseline="30000" dirty="0"/>
              <a:t>th</a:t>
            </a:r>
            <a:r>
              <a:rPr lang="en-US" sz="2400" dirty="0"/>
              <a:t> Meeting.</a:t>
            </a:r>
          </a:p>
          <a:p>
            <a:pPr marL="742950" indent="-742950">
              <a:buFont typeface="+mj-lt"/>
              <a:buAutoNum type="arabicPeriod"/>
            </a:pPr>
            <a:endParaRPr lang="en-US" sz="2400" baseline="30000" dirty="0"/>
          </a:p>
          <a:p>
            <a:pPr marL="742950" indent="-742950">
              <a:buFont typeface="+mj-lt"/>
              <a:buAutoNum type="arabicPeriod"/>
            </a:pPr>
            <a:r>
              <a:rPr lang="en-US" sz="2400" dirty="0"/>
              <a:t>Restates </a:t>
            </a:r>
            <a:r>
              <a:rPr lang="en-US" sz="2400" b="1" dirty="0"/>
              <a:t>“demand” </a:t>
            </a:r>
            <a:r>
              <a:rPr lang="en-US" sz="2400" dirty="0"/>
              <a:t>for Clean 12-Month Extension (cites need to get through Worcester County Soil Conservation and MDOT process, building permit.) Note: first time provided a reasoned need for extension.</a:t>
            </a:r>
          </a:p>
          <a:p>
            <a:pPr marL="742950" indent="-742950">
              <a:buFont typeface="+mj-lt"/>
              <a:buAutoNum type="arabicPeriod"/>
            </a:pPr>
            <a:endParaRPr lang="en-US" sz="2400" dirty="0"/>
          </a:p>
          <a:p>
            <a:pPr marL="742950" indent="-742950">
              <a:buFont typeface="+mj-lt"/>
              <a:buAutoNum type="arabicPeriod"/>
            </a:pPr>
            <a:r>
              <a:rPr lang="en-US" sz="2400" dirty="0"/>
              <a:t>States needs comprehensive boundary line agreement to complete the design.</a:t>
            </a:r>
          </a:p>
          <a:p>
            <a:pPr marL="742950" indent="-742950">
              <a:buFont typeface="+mj-lt"/>
              <a:buAutoNum type="arabicPeriod"/>
            </a:pPr>
            <a:endParaRPr lang="en-US" sz="2400" dirty="0"/>
          </a:p>
          <a:p>
            <a:pPr marL="742950" indent="-742950">
              <a:buFont typeface="+mj-lt"/>
              <a:buAutoNum type="arabicPeriod"/>
            </a:pPr>
            <a:r>
              <a:rPr lang="en-US" sz="2400" b="1" dirty="0"/>
              <a:t>“Demand” </a:t>
            </a:r>
            <a:r>
              <a:rPr lang="en-US" sz="2400" dirty="0"/>
              <a:t>to be able to communicate directly with Town’s DBF engineers.</a:t>
            </a:r>
          </a:p>
          <a:p>
            <a:pPr algn="ctr"/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575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300BD-9E13-FFC9-F0EE-4C21D70AC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0DD0BE-E39D-BE82-B2F0-E9A8EEBA561B}"/>
              </a:ext>
            </a:extLst>
          </p:cNvPr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272508-2EEC-D988-7259-BF2A111A9403}"/>
              </a:ext>
            </a:extLst>
          </p:cNvPr>
          <p:cNvSpPr/>
          <p:nvPr/>
        </p:nvSpPr>
        <p:spPr>
          <a:xfrm>
            <a:off x="164592" y="0"/>
            <a:ext cx="12024360" cy="12801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April 10, 2026</a:t>
            </a:r>
            <a:endParaRPr sz="4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27038E-A4C8-3A1D-4847-EC0A30FFC399}"/>
              </a:ext>
            </a:extLst>
          </p:cNvPr>
          <p:cNvSpPr/>
          <p:nvPr/>
        </p:nvSpPr>
        <p:spPr>
          <a:xfrm>
            <a:off x="0" y="6466242"/>
            <a:ext cx="12188952" cy="3200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C81AAB-4C94-C695-BD00-68B62C93A107}"/>
              </a:ext>
            </a:extLst>
          </p:cNvPr>
          <p:cNvSpPr txBox="1"/>
          <p:nvPr/>
        </p:nvSpPr>
        <p:spPr>
          <a:xfrm>
            <a:off x="889691" y="640080"/>
            <a:ext cx="10264588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4400" dirty="0">
              <a:solidFill>
                <a:srgbClr val="002060"/>
              </a:solidFill>
            </a:endParaRPr>
          </a:p>
          <a:p>
            <a:pPr algn="ctr"/>
            <a:r>
              <a:rPr lang="en-US" sz="4000" u="sng" dirty="0">
                <a:solidFill>
                  <a:schemeClr val="accent3">
                    <a:lumMod val="50000"/>
                  </a:schemeClr>
                </a:solidFill>
              </a:rPr>
              <a:t>Mayor Letter to Palmer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</a:rPr>
              <a:t>: </a:t>
            </a:r>
          </a:p>
          <a:p>
            <a:pPr algn="ctr"/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F1BEB62-9B11-0EB7-8106-A0616894F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691" y="2574827"/>
            <a:ext cx="9896946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altLang="en-US" sz="2400" b="1" dirty="0">
                <a:solidFill>
                  <a:srgbClr val="002060"/>
                </a:solidFill>
                <a:latin typeface="Aptos" panose="020B0004020202020204" pitchFamily="34" charset="0"/>
              </a:rPr>
              <a:t>Extension of  “Initial Study Period” until May 29, 2026 to enable Palmer/Sandy to enjoy vacation and DBF to complete the eastern boundary survey for Town Council to approve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lang="en-US" altLang="en-US" sz="2400" b="1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altLang="en-US" sz="2400" b="1" dirty="0">
                <a:solidFill>
                  <a:srgbClr val="002060"/>
                </a:solidFill>
                <a:latin typeface="Aptos" panose="020B0004020202020204" pitchFamily="34" charset="0"/>
              </a:rPr>
              <a:t>Commits to discussing additional extension + eastern boundary extension on Parcel 410 with Town Council on April 13, 2026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2400" b="1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3"/>
              <a:tabLst/>
            </a:pPr>
            <a:r>
              <a:rPr lang="en-US" altLang="en-US" sz="2400" b="1" dirty="0">
                <a:solidFill>
                  <a:srgbClr val="002060"/>
                </a:solidFill>
                <a:latin typeface="Aptos" panose="020B0004020202020204" pitchFamily="34" charset="0"/>
              </a:rPr>
              <a:t>Mark Cropper on Agenda on April 13th to represent Palmer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15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1" y="893"/>
            <a:ext cx="12158353" cy="914162"/>
          </a:xfrm>
          <a:prstGeom prst="rect">
            <a:avLst/>
          </a:prstGeom>
          <a:solidFill>
            <a:srgbClr val="1C2D4A"/>
          </a:solidFill>
          <a:ln w="12700">
            <a:solidFill>
              <a:srgbClr val="1C2D4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" name="Text 1"/>
          <p:cNvSpPr/>
          <p:nvPr/>
        </p:nvSpPr>
        <p:spPr>
          <a:xfrm>
            <a:off x="365664" y="46601"/>
            <a:ext cx="9141619" cy="4936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399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TOWN OF BERLIN — Conditions to Satisfy for Closing</a:t>
            </a:r>
            <a:endParaRPr lang="en-US" sz="2399" dirty="0"/>
          </a:p>
        </p:txBody>
      </p:sp>
      <p:sp>
        <p:nvSpPr>
          <p:cNvPr id="4" name="Text 2"/>
          <p:cNvSpPr/>
          <p:nvPr/>
        </p:nvSpPr>
        <p:spPr>
          <a:xfrm>
            <a:off x="365664" y="531107"/>
            <a:ext cx="8684538" cy="2742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100" dirty="0">
                <a:solidFill>
                  <a:srgbClr val="9BAFC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Town of Berlin / Coastal Ventures Properties, LLC  |  LDA Effective Date: April 15, 2025</a:t>
            </a:r>
            <a:endParaRPr lang="en-US" sz="1100" dirty="0"/>
          </a:p>
        </p:txBody>
      </p:sp>
      <p:sp>
        <p:nvSpPr>
          <p:cNvPr id="5" name="Shape 3"/>
          <p:cNvSpPr/>
          <p:nvPr/>
        </p:nvSpPr>
        <p:spPr>
          <a:xfrm>
            <a:off x="9918656" y="156300"/>
            <a:ext cx="1965448" cy="530214"/>
          </a:xfrm>
          <a:prstGeom prst="rect">
            <a:avLst/>
          </a:prstGeom>
          <a:solidFill>
            <a:srgbClr val="C0392B"/>
          </a:solidFill>
          <a:ln w="12700">
            <a:solidFill>
              <a:srgbClr val="C0392B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6" name="Text 4"/>
          <p:cNvSpPr/>
          <p:nvPr/>
        </p:nvSpPr>
        <p:spPr>
          <a:xfrm>
            <a:off x="9918656" y="156300"/>
            <a:ext cx="1965448" cy="53021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As of Apr 13, 2026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182832" y="988188"/>
            <a:ext cx="11792688" cy="402231"/>
          </a:xfrm>
          <a:prstGeom prst="rect">
            <a:avLst/>
          </a:prstGeom>
          <a:solidFill>
            <a:srgbClr val="2E5FA3"/>
          </a:solidFill>
          <a:ln w="12700">
            <a:solidFill>
              <a:srgbClr val="2E5FA3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8" name="Text 6"/>
          <p:cNvSpPr/>
          <p:nvPr/>
        </p:nvSpPr>
        <p:spPr>
          <a:xfrm>
            <a:off x="292531" y="988188"/>
            <a:ext cx="11518440" cy="4022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TOWN OF BERLIN — Conditions to Satisfy for Closing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182832" y="1390419"/>
            <a:ext cx="11792688" cy="237682"/>
          </a:xfrm>
          <a:prstGeom prst="rect">
            <a:avLst/>
          </a:prstGeom>
          <a:noFill/>
          <a:ln/>
        </p:spPr>
        <p:txBody>
          <a:bodyPr wrap="square" lIns="0" tIns="50787" rIns="0" bIns="0" rtlCol="0" anchor="ctr"/>
          <a:lstStyle/>
          <a:p>
            <a:r>
              <a:rPr lang="en-US" sz="1000" i="1" dirty="0">
                <a:solidFill>
                  <a:srgbClr val="3D4E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§ 5.1 — Conditions precedent to Developer's obligation to close (Town must perform or satisfy):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182832" y="1628101"/>
            <a:ext cx="11792688" cy="274249"/>
          </a:xfrm>
          <a:prstGeom prst="rect">
            <a:avLst/>
          </a:prstGeom>
          <a:solidFill>
            <a:srgbClr val="E2E8F4"/>
          </a:solidFill>
          <a:ln w="6350">
            <a:solidFill>
              <a:srgbClr val="DDE3EE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11" name="Text 9"/>
          <p:cNvSpPr/>
          <p:nvPr/>
        </p:nvSpPr>
        <p:spPr>
          <a:xfrm>
            <a:off x="237682" y="1628101"/>
            <a:ext cx="1005578" cy="2742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b="1" dirty="0">
                <a:solidFill>
                  <a:srgbClr val="3D4E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Reference</a:t>
            </a:r>
            <a:endParaRPr lang="en-US" sz="1000" dirty="0"/>
          </a:p>
        </p:txBody>
      </p:sp>
      <p:sp>
        <p:nvSpPr>
          <p:cNvPr id="12" name="Text 10"/>
          <p:cNvSpPr/>
          <p:nvPr/>
        </p:nvSpPr>
        <p:spPr>
          <a:xfrm>
            <a:off x="1243259" y="1628101"/>
            <a:ext cx="7587544" cy="2742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b="1" dirty="0">
                <a:solidFill>
                  <a:srgbClr val="3D4E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Condition</a:t>
            </a:r>
            <a:endParaRPr lang="en-US" sz="1000" dirty="0"/>
          </a:p>
        </p:txBody>
      </p:sp>
      <p:sp>
        <p:nvSpPr>
          <p:cNvPr id="13" name="Text 11"/>
          <p:cNvSpPr/>
          <p:nvPr/>
        </p:nvSpPr>
        <p:spPr>
          <a:xfrm>
            <a:off x="8830803" y="1628101"/>
            <a:ext cx="1554075" cy="2742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000" b="1" dirty="0">
                <a:solidFill>
                  <a:srgbClr val="3D4E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Status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10384879" y="1628101"/>
            <a:ext cx="1645491" cy="2742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b="1" dirty="0">
                <a:solidFill>
                  <a:srgbClr val="3D4E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Notes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182832" y="1902350"/>
            <a:ext cx="11792688" cy="516501"/>
          </a:xfrm>
          <a:prstGeom prst="rect">
            <a:avLst/>
          </a:prstGeom>
          <a:solidFill>
            <a:srgbClr val="FFFFFF"/>
          </a:solidFill>
          <a:ln w="5080">
            <a:solidFill>
              <a:srgbClr val="DDE3EE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16" name="Shape 14"/>
          <p:cNvSpPr/>
          <p:nvPr/>
        </p:nvSpPr>
        <p:spPr>
          <a:xfrm>
            <a:off x="182832" y="1902350"/>
            <a:ext cx="54850" cy="516501"/>
          </a:xfrm>
          <a:prstGeom prst="rect">
            <a:avLst/>
          </a:prstGeom>
          <a:solidFill>
            <a:srgbClr val="1A7A4A"/>
          </a:solidFill>
          <a:ln w="12700">
            <a:solidFill>
              <a:srgbClr val="1A7A4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17" name="Text 15"/>
          <p:cNvSpPr/>
          <p:nvPr/>
        </p:nvSpPr>
        <p:spPr>
          <a:xfrm>
            <a:off x="274248" y="1938916"/>
            <a:ext cx="877595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b="1" dirty="0">
                <a:solidFill>
                  <a:srgbClr val="1C2D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§ 5.1(a)</a:t>
            </a:r>
            <a:endParaRPr lang="en-US" sz="1000" dirty="0"/>
          </a:p>
        </p:txBody>
      </p:sp>
      <p:sp>
        <p:nvSpPr>
          <p:cNvPr id="18" name="Text 16"/>
          <p:cNvSpPr/>
          <p:nvPr/>
        </p:nvSpPr>
        <p:spPr>
          <a:xfrm>
            <a:off x="1243260" y="1938916"/>
            <a:ext cx="7477844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1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Rezone Property from Residential to B-2.</a:t>
            </a:r>
            <a:endParaRPr lang="en-US" sz="1100" dirty="0"/>
          </a:p>
        </p:txBody>
      </p:sp>
      <p:sp>
        <p:nvSpPr>
          <p:cNvPr id="19" name="Shape 17"/>
          <p:cNvSpPr/>
          <p:nvPr/>
        </p:nvSpPr>
        <p:spPr>
          <a:xfrm>
            <a:off x="8885653" y="2039474"/>
            <a:ext cx="1352960" cy="237682"/>
          </a:xfrm>
          <a:prstGeom prst="rect">
            <a:avLst/>
          </a:prstGeom>
          <a:solidFill>
            <a:srgbClr val="E8F5EE"/>
          </a:solidFill>
          <a:ln w="15240">
            <a:solidFill>
              <a:srgbClr val="1A7A4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20" name="Text 18"/>
          <p:cNvSpPr/>
          <p:nvPr/>
        </p:nvSpPr>
        <p:spPr>
          <a:xfrm>
            <a:off x="8885653" y="2039474"/>
            <a:ext cx="1352960" cy="2376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000" b="1" dirty="0">
                <a:solidFill>
                  <a:srgbClr val="1A7A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MET</a:t>
            </a:r>
            <a:endParaRPr lang="en-US" sz="1000" dirty="0"/>
          </a:p>
        </p:txBody>
      </p:sp>
      <p:sp>
        <p:nvSpPr>
          <p:cNvPr id="21" name="Text 19"/>
          <p:cNvSpPr/>
          <p:nvPr/>
        </p:nvSpPr>
        <p:spPr>
          <a:xfrm>
            <a:off x="10384878" y="1938916"/>
            <a:ext cx="1554075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i="1" dirty="0">
                <a:solidFill>
                  <a:srgbClr val="6B7C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Jul 14, 2025</a:t>
            </a:r>
            <a:endParaRPr lang="en-US" sz="1000" dirty="0"/>
          </a:p>
        </p:txBody>
      </p:sp>
      <p:sp>
        <p:nvSpPr>
          <p:cNvPr id="22" name="Shape 20"/>
          <p:cNvSpPr/>
          <p:nvPr/>
        </p:nvSpPr>
        <p:spPr>
          <a:xfrm>
            <a:off x="182832" y="2418851"/>
            <a:ext cx="11792688" cy="516501"/>
          </a:xfrm>
          <a:prstGeom prst="rect">
            <a:avLst/>
          </a:prstGeom>
          <a:solidFill>
            <a:srgbClr val="F7F9FC"/>
          </a:solidFill>
          <a:ln w="5080">
            <a:solidFill>
              <a:srgbClr val="DDE3EE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23" name="Shape 21"/>
          <p:cNvSpPr/>
          <p:nvPr/>
        </p:nvSpPr>
        <p:spPr>
          <a:xfrm>
            <a:off x="182832" y="2418851"/>
            <a:ext cx="54850" cy="516501"/>
          </a:xfrm>
          <a:prstGeom prst="rect">
            <a:avLst/>
          </a:prstGeom>
          <a:solidFill>
            <a:srgbClr val="1A7A4A"/>
          </a:solidFill>
          <a:ln w="12700">
            <a:solidFill>
              <a:srgbClr val="1A7A4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24" name="Text 22"/>
          <p:cNvSpPr/>
          <p:nvPr/>
        </p:nvSpPr>
        <p:spPr>
          <a:xfrm>
            <a:off x="274248" y="2455417"/>
            <a:ext cx="877595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b="1" dirty="0">
                <a:solidFill>
                  <a:srgbClr val="1C2D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§ 5.1(b)</a:t>
            </a:r>
            <a:endParaRPr lang="en-US" sz="1000" dirty="0"/>
          </a:p>
        </p:txBody>
      </p:sp>
      <p:sp>
        <p:nvSpPr>
          <p:cNvPr id="25" name="Text 23"/>
          <p:cNvSpPr/>
          <p:nvPr/>
        </p:nvSpPr>
        <p:spPr>
          <a:xfrm>
            <a:off x="1243260" y="2455417"/>
            <a:ext cx="7477844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1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Access Road location approved by MD State Highway Administration.</a:t>
            </a:r>
            <a:endParaRPr lang="en-US" sz="1100" dirty="0"/>
          </a:p>
        </p:txBody>
      </p:sp>
      <p:sp>
        <p:nvSpPr>
          <p:cNvPr id="26" name="Shape 24"/>
          <p:cNvSpPr/>
          <p:nvPr/>
        </p:nvSpPr>
        <p:spPr>
          <a:xfrm>
            <a:off x="8885653" y="2555975"/>
            <a:ext cx="1352960" cy="237682"/>
          </a:xfrm>
          <a:prstGeom prst="rect">
            <a:avLst/>
          </a:prstGeom>
          <a:solidFill>
            <a:srgbClr val="E8F5EE"/>
          </a:solidFill>
          <a:ln w="15240">
            <a:solidFill>
              <a:srgbClr val="1A7A4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27" name="Text 25"/>
          <p:cNvSpPr/>
          <p:nvPr/>
        </p:nvSpPr>
        <p:spPr>
          <a:xfrm>
            <a:off x="8885653" y="2555975"/>
            <a:ext cx="1352960" cy="2376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000" b="1" dirty="0">
                <a:solidFill>
                  <a:srgbClr val="1A7A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MET</a:t>
            </a:r>
            <a:endParaRPr lang="en-US" sz="1000" dirty="0"/>
          </a:p>
        </p:txBody>
      </p:sp>
      <p:sp>
        <p:nvSpPr>
          <p:cNvPr id="28" name="Text 26"/>
          <p:cNvSpPr/>
          <p:nvPr/>
        </p:nvSpPr>
        <p:spPr>
          <a:xfrm>
            <a:off x="10384878" y="2455417"/>
            <a:ext cx="1554075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i="1" dirty="0">
                <a:solidFill>
                  <a:srgbClr val="6B7C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Nov 2025</a:t>
            </a:r>
            <a:endParaRPr lang="en-US" sz="1000" dirty="0"/>
          </a:p>
        </p:txBody>
      </p:sp>
      <p:sp>
        <p:nvSpPr>
          <p:cNvPr id="29" name="Shape 27"/>
          <p:cNvSpPr/>
          <p:nvPr/>
        </p:nvSpPr>
        <p:spPr>
          <a:xfrm>
            <a:off x="182832" y="2935353"/>
            <a:ext cx="11792688" cy="516501"/>
          </a:xfrm>
          <a:prstGeom prst="rect">
            <a:avLst/>
          </a:prstGeom>
          <a:solidFill>
            <a:srgbClr val="FFFFFF"/>
          </a:solidFill>
          <a:ln w="5080">
            <a:solidFill>
              <a:srgbClr val="DDE3EE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0" name="Shape 28"/>
          <p:cNvSpPr/>
          <p:nvPr/>
        </p:nvSpPr>
        <p:spPr>
          <a:xfrm>
            <a:off x="182832" y="2935353"/>
            <a:ext cx="54850" cy="516501"/>
          </a:xfrm>
          <a:prstGeom prst="rect">
            <a:avLst/>
          </a:prstGeom>
          <a:solidFill>
            <a:srgbClr val="1A7A4A"/>
          </a:solidFill>
          <a:ln w="12700">
            <a:solidFill>
              <a:srgbClr val="1A7A4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1" name="Text 29"/>
          <p:cNvSpPr/>
          <p:nvPr/>
        </p:nvSpPr>
        <p:spPr>
          <a:xfrm>
            <a:off x="274248" y="2971919"/>
            <a:ext cx="877595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b="1" dirty="0">
                <a:solidFill>
                  <a:srgbClr val="1C2D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§ 5.1(c)</a:t>
            </a:r>
            <a:endParaRPr lang="en-US" sz="1000" dirty="0"/>
          </a:p>
        </p:txBody>
      </p:sp>
      <p:sp>
        <p:nvSpPr>
          <p:cNvPr id="32" name="Text 30"/>
          <p:cNvSpPr/>
          <p:nvPr/>
        </p:nvSpPr>
        <p:spPr>
          <a:xfrm>
            <a:off x="1243260" y="2971919"/>
            <a:ext cx="7477844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1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Shared stormwater facilities (Parcels 57, 191, 410) — determined not required.</a:t>
            </a:r>
            <a:endParaRPr lang="en-US" sz="1100" dirty="0"/>
          </a:p>
        </p:txBody>
      </p:sp>
      <p:sp>
        <p:nvSpPr>
          <p:cNvPr id="33" name="Shape 31"/>
          <p:cNvSpPr/>
          <p:nvPr/>
        </p:nvSpPr>
        <p:spPr>
          <a:xfrm>
            <a:off x="8885653" y="3072477"/>
            <a:ext cx="1352960" cy="237682"/>
          </a:xfrm>
          <a:prstGeom prst="rect">
            <a:avLst/>
          </a:prstGeom>
          <a:solidFill>
            <a:srgbClr val="E8F5EE"/>
          </a:solidFill>
          <a:ln w="15240">
            <a:solidFill>
              <a:srgbClr val="1A7A4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4" name="Text 32"/>
          <p:cNvSpPr/>
          <p:nvPr/>
        </p:nvSpPr>
        <p:spPr>
          <a:xfrm>
            <a:off x="8885653" y="3072477"/>
            <a:ext cx="1352960" cy="2376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000" b="1" dirty="0">
                <a:solidFill>
                  <a:srgbClr val="1A7A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MET</a:t>
            </a:r>
            <a:endParaRPr lang="en-US" sz="1000" dirty="0"/>
          </a:p>
        </p:txBody>
      </p:sp>
      <p:sp>
        <p:nvSpPr>
          <p:cNvPr id="35" name="Text 33"/>
          <p:cNvSpPr/>
          <p:nvPr/>
        </p:nvSpPr>
        <p:spPr>
          <a:xfrm>
            <a:off x="10384878" y="2971919"/>
            <a:ext cx="1554075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i="1" dirty="0">
                <a:solidFill>
                  <a:srgbClr val="6B7C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CVP Noticed Not to be Shared in January 2026</a:t>
            </a:r>
            <a:endParaRPr lang="en-US" sz="1000" dirty="0"/>
          </a:p>
        </p:txBody>
      </p:sp>
      <p:sp>
        <p:nvSpPr>
          <p:cNvPr id="36" name="Shape 34"/>
          <p:cNvSpPr/>
          <p:nvPr/>
        </p:nvSpPr>
        <p:spPr>
          <a:xfrm>
            <a:off x="182832" y="3451854"/>
            <a:ext cx="11792688" cy="516501"/>
          </a:xfrm>
          <a:prstGeom prst="rect">
            <a:avLst/>
          </a:prstGeom>
          <a:solidFill>
            <a:srgbClr val="F7F9FC"/>
          </a:solidFill>
          <a:ln w="5080">
            <a:solidFill>
              <a:srgbClr val="DDE3EE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7" name="Shape 35"/>
          <p:cNvSpPr/>
          <p:nvPr/>
        </p:nvSpPr>
        <p:spPr>
          <a:xfrm>
            <a:off x="182832" y="3451854"/>
            <a:ext cx="54850" cy="516501"/>
          </a:xfrm>
          <a:prstGeom prst="rect">
            <a:avLst/>
          </a:prstGeom>
          <a:solidFill>
            <a:srgbClr val="6B7C99"/>
          </a:solidFill>
          <a:ln w="12700">
            <a:solidFill>
              <a:srgbClr val="6B7C99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8" name="Text 36"/>
          <p:cNvSpPr/>
          <p:nvPr/>
        </p:nvSpPr>
        <p:spPr>
          <a:xfrm>
            <a:off x="274248" y="3488420"/>
            <a:ext cx="877595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b="1" dirty="0">
                <a:solidFill>
                  <a:srgbClr val="1C2D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§ 5.1(d)</a:t>
            </a:r>
            <a:endParaRPr lang="en-US" sz="1000" dirty="0"/>
          </a:p>
        </p:txBody>
      </p:sp>
      <p:sp>
        <p:nvSpPr>
          <p:cNvPr id="39" name="Text 37"/>
          <p:cNvSpPr/>
          <p:nvPr/>
        </p:nvSpPr>
        <p:spPr>
          <a:xfrm>
            <a:off x="1243260" y="3488420"/>
            <a:ext cx="7477844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1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Town completes subdivision of Property; Access Road subdivision accurately reflects agreed location.</a:t>
            </a:r>
            <a:endParaRPr lang="en-US" sz="1100" dirty="0"/>
          </a:p>
        </p:txBody>
      </p:sp>
      <p:sp>
        <p:nvSpPr>
          <p:cNvPr id="40" name="Shape 38"/>
          <p:cNvSpPr/>
          <p:nvPr/>
        </p:nvSpPr>
        <p:spPr>
          <a:xfrm>
            <a:off x="8885653" y="3588978"/>
            <a:ext cx="1352960" cy="237682"/>
          </a:xfrm>
          <a:prstGeom prst="rect">
            <a:avLst/>
          </a:prstGeom>
          <a:solidFill>
            <a:srgbClr val="F0F2F6"/>
          </a:solidFill>
          <a:ln w="15240">
            <a:solidFill>
              <a:srgbClr val="6B7C99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41" name="Text 39"/>
          <p:cNvSpPr/>
          <p:nvPr/>
        </p:nvSpPr>
        <p:spPr>
          <a:xfrm>
            <a:off x="8885653" y="3588978"/>
            <a:ext cx="1352960" cy="2376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000" b="1" dirty="0">
                <a:solidFill>
                  <a:srgbClr val="6B7C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PENDING</a:t>
            </a:r>
            <a:endParaRPr lang="en-US" sz="1000" dirty="0"/>
          </a:p>
        </p:txBody>
      </p:sp>
      <p:sp>
        <p:nvSpPr>
          <p:cNvPr id="42" name="Shape 40"/>
          <p:cNvSpPr/>
          <p:nvPr/>
        </p:nvSpPr>
        <p:spPr>
          <a:xfrm>
            <a:off x="182832" y="3968356"/>
            <a:ext cx="11792688" cy="516501"/>
          </a:xfrm>
          <a:prstGeom prst="rect">
            <a:avLst/>
          </a:prstGeom>
          <a:solidFill>
            <a:srgbClr val="FFFFFF"/>
          </a:solidFill>
          <a:ln w="5080">
            <a:solidFill>
              <a:srgbClr val="DDE3EE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43" name="Shape 41"/>
          <p:cNvSpPr/>
          <p:nvPr/>
        </p:nvSpPr>
        <p:spPr>
          <a:xfrm>
            <a:off x="182832" y="3968356"/>
            <a:ext cx="54850" cy="516501"/>
          </a:xfrm>
          <a:prstGeom prst="rect">
            <a:avLst/>
          </a:prstGeom>
          <a:solidFill>
            <a:srgbClr val="1A7A4A"/>
          </a:solidFill>
          <a:ln w="12700">
            <a:solidFill>
              <a:srgbClr val="1A7A4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44" name="Text 42"/>
          <p:cNvSpPr/>
          <p:nvPr/>
        </p:nvSpPr>
        <p:spPr>
          <a:xfrm>
            <a:off x="274248" y="4004922"/>
            <a:ext cx="877595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b="1" dirty="0">
                <a:solidFill>
                  <a:srgbClr val="1C2D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§ 5.1(g)</a:t>
            </a:r>
            <a:endParaRPr lang="en-US" sz="1000" dirty="0"/>
          </a:p>
        </p:txBody>
      </p:sp>
      <p:sp>
        <p:nvSpPr>
          <p:cNvPr id="45" name="Text 43"/>
          <p:cNvSpPr/>
          <p:nvPr/>
        </p:nvSpPr>
        <p:spPr>
          <a:xfrm>
            <a:off x="1243260" y="4004922"/>
            <a:ext cx="7477844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1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Town performed all material obligations required prior to Closing Date.</a:t>
            </a:r>
            <a:endParaRPr lang="en-US" sz="1100" dirty="0"/>
          </a:p>
        </p:txBody>
      </p:sp>
      <p:sp>
        <p:nvSpPr>
          <p:cNvPr id="46" name="Shape 44"/>
          <p:cNvSpPr/>
          <p:nvPr/>
        </p:nvSpPr>
        <p:spPr>
          <a:xfrm>
            <a:off x="8885653" y="4105480"/>
            <a:ext cx="1352960" cy="237682"/>
          </a:xfrm>
          <a:prstGeom prst="rect">
            <a:avLst/>
          </a:prstGeom>
          <a:solidFill>
            <a:srgbClr val="E8F5EE"/>
          </a:solidFill>
          <a:ln w="15240">
            <a:solidFill>
              <a:srgbClr val="1A7A4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47" name="Text 45"/>
          <p:cNvSpPr/>
          <p:nvPr/>
        </p:nvSpPr>
        <p:spPr>
          <a:xfrm>
            <a:off x="8885653" y="4105480"/>
            <a:ext cx="1352960" cy="2376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000" b="1" dirty="0">
                <a:solidFill>
                  <a:srgbClr val="1A7A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MET</a:t>
            </a:r>
            <a:endParaRPr lang="en-US" sz="1000" dirty="0"/>
          </a:p>
        </p:txBody>
      </p:sp>
      <p:sp>
        <p:nvSpPr>
          <p:cNvPr id="48" name="Text 46"/>
          <p:cNvSpPr/>
          <p:nvPr/>
        </p:nvSpPr>
        <p:spPr>
          <a:xfrm>
            <a:off x="10384878" y="4004922"/>
            <a:ext cx="1554075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i="1" dirty="0">
                <a:solidFill>
                  <a:srgbClr val="6B7C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Not due until Closing; currently satisfied</a:t>
            </a:r>
            <a:endParaRPr lang="en-US" sz="1000" dirty="0"/>
          </a:p>
        </p:txBody>
      </p:sp>
      <p:sp>
        <p:nvSpPr>
          <p:cNvPr id="49" name="Shape 47"/>
          <p:cNvSpPr/>
          <p:nvPr/>
        </p:nvSpPr>
        <p:spPr>
          <a:xfrm>
            <a:off x="182832" y="4484857"/>
            <a:ext cx="11792688" cy="516501"/>
          </a:xfrm>
          <a:prstGeom prst="rect">
            <a:avLst/>
          </a:prstGeom>
          <a:solidFill>
            <a:srgbClr val="F7F9FC"/>
          </a:solidFill>
          <a:ln w="5080">
            <a:solidFill>
              <a:srgbClr val="DDE3EE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50" name="Shape 48"/>
          <p:cNvSpPr/>
          <p:nvPr/>
        </p:nvSpPr>
        <p:spPr>
          <a:xfrm>
            <a:off x="182832" y="4484857"/>
            <a:ext cx="54850" cy="516501"/>
          </a:xfrm>
          <a:prstGeom prst="rect">
            <a:avLst/>
          </a:prstGeom>
          <a:solidFill>
            <a:srgbClr val="1A7A4A"/>
          </a:solidFill>
          <a:ln w="12700">
            <a:solidFill>
              <a:srgbClr val="1A7A4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51" name="Text 49"/>
          <p:cNvSpPr/>
          <p:nvPr/>
        </p:nvSpPr>
        <p:spPr>
          <a:xfrm>
            <a:off x="274248" y="4521423"/>
            <a:ext cx="877595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b="1" dirty="0">
                <a:solidFill>
                  <a:srgbClr val="1C2D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§ 5.1(h)</a:t>
            </a:r>
            <a:endParaRPr lang="en-US" sz="1000" dirty="0"/>
          </a:p>
        </p:txBody>
      </p:sp>
      <p:sp>
        <p:nvSpPr>
          <p:cNvPr id="52" name="Text 50"/>
          <p:cNvSpPr/>
          <p:nvPr/>
        </p:nvSpPr>
        <p:spPr>
          <a:xfrm>
            <a:off x="1243260" y="4521423"/>
            <a:ext cx="7477844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1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Agreement has not been previously terminated.</a:t>
            </a:r>
            <a:endParaRPr lang="en-US" sz="1100" dirty="0"/>
          </a:p>
        </p:txBody>
      </p:sp>
      <p:sp>
        <p:nvSpPr>
          <p:cNvPr id="53" name="Shape 51"/>
          <p:cNvSpPr/>
          <p:nvPr/>
        </p:nvSpPr>
        <p:spPr>
          <a:xfrm>
            <a:off x="8885653" y="4621981"/>
            <a:ext cx="1352960" cy="237682"/>
          </a:xfrm>
          <a:prstGeom prst="rect">
            <a:avLst/>
          </a:prstGeom>
          <a:solidFill>
            <a:srgbClr val="E8F5EE"/>
          </a:solidFill>
          <a:ln w="15240">
            <a:solidFill>
              <a:srgbClr val="1A7A4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54" name="Text 52"/>
          <p:cNvSpPr/>
          <p:nvPr/>
        </p:nvSpPr>
        <p:spPr>
          <a:xfrm>
            <a:off x="8885653" y="4621981"/>
            <a:ext cx="1352960" cy="2376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000" b="1" dirty="0">
                <a:solidFill>
                  <a:srgbClr val="1A7A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MET</a:t>
            </a:r>
            <a:endParaRPr lang="en-US" sz="1000" dirty="0"/>
          </a:p>
        </p:txBody>
      </p:sp>
      <p:sp>
        <p:nvSpPr>
          <p:cNvPr id="55" name="Text 53"/>
          <p:cNvSpPr/>
          <p:nvPr/>
        </p:nvSpPr>
        <p:spPr>
          <a:xfrm>
            <a:off x="10384878" y="4521423"/>
            <a:ext cx="1554075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i="1" dirty="0">
                <a:solidFill>
                  <a:srgbClr val="6B7C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Agreement active</a:t>
            </a:r>
            <a:endParaRPr lang="en-US" sz="1000" dirty="0"/>
          </a:p>
        </p:txBody>
      </p:sp>
      <p:sp>
        <p:nvSpPr>
          <p:cNvPr id="56" name="Shape 54"/>
          <p:cNvSpPr/>
          <p:nvPr/>
        </p:nvSpPr>
        <p:spPr>
          <a:xfrm>
            <a:off x="10293462" y="5079062"/>
            <a:ext cx="1736908" cy="658197"/>
          </a:xfrm>
          <a:prstGeom prst="rect">
            <a:avLst/>
          </a:prstGeom>
          <a:solidFill>
            <a:srgbClr val="FFFFFF"/>
          </a:solidFill>
          <a:ln w="5080">
            <a:solidFill>
              <a:srgbClr val="DDE3EE"/>
            </a:solidFill>
            <a:prstDash val="solid"/>
          </a:ln>
        </p:spPr>
        <p:txBody>
          <a:bodyPr/>
          <a:lstStyle/>
          <a:p>
            <a:r>
              <a:rPr lang="en-US" sz="1000" i="1" dirty="0">
                <a:solidFill>
                  <a:srgbClr val="6B7C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Not due until Closing; currently satisfied</a:t>
            </a:r>
            <a:endParaRPr lang="en-US" sz="1000" dirty="0"/>
          </a:p>
        </p:txBody>
      </p:sp>
      <p:sp>
        <p:nvSpPr>
          <p:cNvPr id="57" name="Shape 55"/>
          <p:cNvSpPr/>
          <p:nvPr/>
        </p:nvSpPr>
        <p:spPr>
          <a:xfrm>
            <a:off x="182832" y="5001359"/>
            <a:ext cx="54850" cy="516501"/>
          </a:xfrm>
          <a:prstGeom prst="rect">
            <a:avLst/>
          </a:prstGeom>
          <a:solidFill>
            <a:srgbClr val="1A7A4A"/>
          </a:solidFill>
          <a:ln w="12700">
            <a:solidFill>
              <a:srgbClr val="1A7A4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58" name="Text 56"/>
          <p:cNvSpPr/>
          <p:nvPr/>
        </p:nvSpPr>
        <p:spPr>
          <a:xfrm>
            <a:off x="274248" y="5037925"/>
            <a:ext cx="877595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b="1" dirty="0">
                <a:solidFill>
                  <a:srgbClr val="1C2D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§ 5.1(i)</a:t>
            </a:r>
            <a:endParaRPr lang="en-US" sz="1000" dirty="0"/>
          </a:p>
        </p:txBody>
      </p:sp>
      <p:sp>
        <p:nvSpPr>
          <p:cNvPr id="59" name="Text 57"/>
          <p:cNvSpPr/>
          <p:nvPr/>
        </p:nvSpPr>
        <p:spPr>
          <a:xfrm>
            <a:off x="1243260" y="5037925"/>
            <a:ext cx="7477844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1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Title to Property in condition required under § 2.4.1, subject only to Permitted Exceptions.</a:t>
            </a:r>
            <a:endParaRPr lang="en-US" sz="1100" dirty="0"/>
          </a:p>
        </p:txBody>
      </p:sp>
      <p:sp>
        <p:nvSpPr>
          <p:cNvPr id="60" name="Shape 58"/>
          <p:cNvSpPr/>
          <p:nvPr/>
        </p:nvSpPr>
        <p:spPr>
          <a:xfrm>
            <a:off x="8885653" y="5138483"/>
            <a:ext cx="1352960" cy="237682"/>
          </a:xfrm>
          <a:prstGeom prst="rect">
            <a:avLst/>
          </a:prstGeom>
          <a:solidFill>
            <a:srgbClr val="E8F5EE"/>
          </a:solidFill>
          <a:ln w="15240">
            <a:solidFill>
              <a:srgbClr val="1A7A4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61" name="Text 59"/>
          <p:cNvSpPr/>
          <p:nvPr/>
        </p:nvSpPr>
        <p:spPr>
          <a:xfrm>
            <a:off x="8885653" y="5138483"/>
            <a:ext cx="1352960" cy="2376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000" b="1" dirty="0">
                <a:solidFill>
                  <a:srgbClr val="1A7A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MET</a:t>
            </a:r>
            <a:endParaRPr lang="en-US" sz="1000" dirty="0"/>
          </a:p>
        </p:txBody>
      </p:sp>
      <p:sp>
        <p:nvSpPr>
          <p:cNvPr id="62" name="Shape 60"/>
          <p:cNvSpPr/>
          <p:nvPr/>
        </p:nvSpPr>
        <p:spPr>
          <a:xfrm>
            <a:off x="182832" y="5517860"/>
            <a:ext cx="11792688" cy="516501"/>
          </a:xfrm>
          <a:prstGeom prst="rect">
            <a:avLst/>
          </a:prstGeom>
          <a:solidFill>
            <a:srgbClr val="F7F9FC"/>
          </a:solidFill>
          <a:ln w="5080">
            <a:solidFill>
              <a:srgbClr val="DDE3EE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63" name="Shape 61"/>
          <p:cNvSpPr/>
          <p:nvPr/>
        </p:nvSpPr>
        <p:spPr>
          <a:xfrm>
            <a:off x="182832" y="5517860"/>
            <a:ext cx="54850" cy="516501"/>
          </a:xfrm>
          <a:prstGeom prst="rect">
            <a:avLst/>
          </a:prstGeom>
          <a:solidFill>
            <a:srgbClr val="1A7A4A"/>
          </a:solidFill>
          <a:ln w="12700">
            <a:solidFill>
              <a:srgbClr val="1A7A4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64" name="Text 62"/>
          <p:cNvSpPr/>
          <p:nvPr/>
        </p:nvSpPr>
        <p:spPr>
          <a:xfrm>
            <a:off x="274248" y="5554426"/>
            <a:ext cx="877595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b="1" dirty="0">
                <a:solidFill>
                  <a:srgbClr val="1C2D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§ 5.1(j)</a:t>
            </a:r>
            <a:endParaRPr lang="en-US" sz="1000" dirty="0"/>
          </a:p>
        </p:txBody>
      </p:sp>
      <p:sp>
        <p:nvSpPr>
          <p:cNvPr id="65" name="Text 63"/>
          <p:cNvSpPr/>
          <p:nvPr/>
        </p:nvSpPr>
        <p:spPr>
          <a:xfrm>
            <a:off x="1243260" y="5554426"/>
            <a:ext cx="7477844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1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 condemnation or eminent domain proceedings pending affecting the Property.</a:t>
            </a:r>
            <a:endParaRPr lang="en-US" sz="1100" dirty="0"/>
          </a:p>
        </p:txBody>
      </p:sp>
      <p:sp>
        <p:nvSpPr>
          <p:cNvPr id="66" name="Shape 64"/>
          <p:cNvSpPr/>
          <p:nvPr/>
        </p:nvSpPr>
        <p:spPr>
          <a:xfrm>
            <a:off x="8885653" y="5654984"/>
            <a:ext cx="1352960" cy="237682"/>
          </a:xfrm>
          <a:prstGeom prst="rect">
            <a:avLst/>
          </a:prstGeom>
          <a:solidFill>
            <a:srgbClr val="E8F5EE"/>
          </a:solidFill>
          <a:ln w="15240">
            <a:solidFill>
              <a:srgbClr val="1A7A4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67" name="Text 65"/>
          <p:cNvSpPr/>
          <p:nvPr/>
        </p:nvSpPr>
        <p:spPr>
          <a:xfrm>
            <a:off x="8885653" y="5654984"/>
            <a:ext cx="1352960" cy="2376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000" b="1" dirty="0">
                <a:solidFill>
                  <a:srgbClr val="1A7A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MET</a:t>
            </a:r>
            <a:endParaRPr lang="en-US" sz="1000" dirty="0"/>
          </a:p>
        </p:txBody>
      </p:sp>
      <p:sp>
        <p:nvSpPr>
          <p:cNvPr id="68" name="Text 66"/>
          <p:cNvSpPr/>
          <p:nvPr/>
        </p:nvSpPr>
        <p:spPr>
          <a:xfrm>
            <a:off x="10384878" y="5554426"/>
            <a:ext cx="1554075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i="1" dirty="0">
                <a:solidFill>
                  <a:srgbClr val="6B7C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None pending</a:t>
            </a:r>
            <a:endParaRPr lang="en-US" sz="1000" dirty="0"/>
          </a:p>
        </p:txBody>
      </p:sp>
      <p:sp>
        <p:nvSpPr>
          <p:cNvPr id="69" name="Shape 67"/>
          <p:cNvSpPr/>
          <p:nvPr/>
        </p:nvSpPr>
        <p:spPr>
          <a:xfrm>
            <a:off x="182832" y="6034362"/>
            <a:ext cx="11792688" cy="516501"/>
          </a:xfrm>
          <a:prstGeom prst="rect">
            <a:avLst/>
          </a:prstGeom>
          <a:solidFill>
            <a:srgbClr val="FFFFFF"/>
          </a:solidFill>
          <a:ln w="5080">
            <a:solidFill>
              <a:srgbClr val="DDE3EE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70" name="Shape 68"/>
          <p:cNvSpPr/>
          <p:nvPr/>
        </p:nvSpPr>
        <p:spPr>
          <a:xfrm>
            <a:off x="182832" y="6034362"/>
            <a:ext cx="54850" cy="516501"/>
          </a:xfrm>
          <a:prstGeom prst="rect">
            <a:avLst/>
          </a:prstGeom>
          <a:solidFill>
            <a:srgbClr val="1A7A4A"/>
          </a:solidFill>
          <a:ln w="12700">
            <a:solidFill>
              <a:srgbClr val="1A7A4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71" name="Text 69"/>
          <p:cNvSpPr/>
          <p:nvPr/>
        </p:nvSpPr>
        <p:spPr>
          <a:xfrm>
            <a:off x="274248" y="6070928"/>
            <a:ext cx="877595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b="1" dirty="0">
                <a:solidFill>
                  <a:srgbClr val="1C2D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§ 5.1(k)</a:t>
            </a:r>
            <a:endParaRPr lang="en-US" sz="1000" dirty="0"/>
          </a:p>
        </p:txBody>
      </p:sp>
      <p:sp>
        <p:nvSpPr>
          <p:cNvPr id="72" name="Text 70"/>
          <p:cNvSpPr/>
          <p:nvPr/>
        </p:nvSpPr>
        <p:spPr>
          <a:xfrm>
            <a:off x="1243260" y="6070928"/>
            <a:ext cx="7477844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1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Town delivers all original executed documents required under § 6.2.1.</a:t>
            </a:r>
            <a:endParaRPr lang="en-US" sz="1100" dirty="0"/>
          </a:p>
        </p:txBody>
      </p:sp>
      <p:sp>
        <p:nvSpPr>
          <p:cNvPr id="73" name="Shape 71"/>
          <p:cNvSpPr/>
          <p:nvPr/>
        </p:nvSpPr>
        <p:spPr>
          <a:xfrm>
            <a:off x="8885653" y="6171486"/>
            <a:ext cx="1352960" cy="237682"/>
          </a:xfrm>
          <a:prstGeom prst="rect">
            <a:avLst/>
          </a:prstGeom>
          <a:solidFill>
            <a:srgbClr val="E8F5EE"/>
          </a:solidFill>
          <a:ln w="15240">
            <a:solidFill>
              <a:srgbClr val="1A7A4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74" name="Text 72"/>
          <p:cNvSpPr/>
          <p:nvPr/>
        </p:nvSpPr>
        <p:spPr>
          <a:xfrm>
            <a:off x="8885653" y="6171486"/>
            <a:ext cx="1352960" cy="2376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000" b="1" dirty="0">
                <a:solidFill>
                  <a:srgbClr val="1A7A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MET</a:t>
            </a:r>
            <a:endParaRPr lang="en-US" sz="1000" dirty="0"/>
          </a:p>
        </p:txBody>
      </p:sp>
      <p:sp>
        <p:nvSpPr>
          <p:cNvPr id="75" name="Text 73"/>
          <p:cNvSpPr/>
          <p:nvPr/>
        </p:nvSpPr>
        <p:spPr>
          <a:xfrm>
            <a:off x="10384878" y="6070928"/>
            <a:ext cx="1554075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i="1" dirty="0">
                <a:solidFill>
                  <a:srgbClr val="6B7C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Not due until Closing; currently satisfied</a:t>
            </a:r>
            <a:endParaRPr lang="en-US" sz="1000" dirty="0"/>
          </a:p>
        </p:txBody>
      </p:sp>
      <p:sp>
        <p:nvSpPr>
          <p:cNvPr id="76" name="Shape 74"/>
          <p:cNvSpPr/>
          <p:nvPr/>
        </p:nvSpPr>
        <p:spPr>
          <a:xfrm>
            <a:off x="203608" y="6564575"/>
            <a:ext cx="3748064" cy="201116"/>
          </a:xfrm>
          <a:prstGeom prst="rect">
            <a:avLst/>
          </a:prstGeom>
          <a:solidFill>
            <a:srgbClr val="E8F5EE"/>
          </a:solidFill>
          <a:ln w="12700">
            <a:solidFill>
              <a:srgbClr val="1A7A4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77" name="Text 75"/>
          <p:cNvSpPr/>
          <p:nvPr/>
        </p:nvSpPr>
        <p:spPr>
          <a:xfrm>
            <a:off x="182832" y="6473160"/>
            <a:ext cx="3748064" cy="4670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950" b="1" dirty="0">
                <a:solidFill>
                  <a:srgbClr val="1A7A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MET — Condition satisfied or Current True - but to be confirmed, Closing Date</a:t>
            </a:r>
            <a:endParaRPr lang="en-US" sz="950" dirty="0"/>
          </a:p>
        </p:txBody>
      </p:sp>
      <p:sp>
        <p:nvSpPr>
          <p:cNvPr id="78" name="Shape 76"/>
          <p:cNvSpPr/>
          <p:nvPr/>
        </p:nvSpPr>
        <p:spPr>
          <a:xfrm>
            <a:off x="4113728" y="6564575"/>
            <a:ext cx="3748064" cy="201116"/>
          </a:xfrm>
          <a:prstGeom prst="rect">
            <a:avLst/>
          </a:prstGeom>
          <a:solidFill>
            <a:srgbClr val="FDECEA"/>
          </a:solidFill>
          <a:ln w="12700">
            <a:solidFill>
              <a:srgbClr val="C0392B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79" name="Text 77"/>
          <p:cNvSpPr/>
          <p:nvPr/>
        </p:nvSpPr>
        <p:spPr>
          <a:xfrm>
            <a:off x="4113728" y="6564575"/>
            <a:ext cx="3748064" cy="2011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950" b="1" dirty="0">
                <a:solidFill>
                  <a:srgbClr val="C0392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NOT MET — Not yet satisfied</a:t>
            </a:r>
            <a:endParaRPr lang="en-US" sz="950" dirty="0"/>
          </a:p>
        </p:txBody>
      </p:sp>
      <p:sp>
        <p:nvSpPr>
          <p:cNvPr id="80" name="Shape 78"/>
          <p:cNvSpPr/>
          <p:nvPr/>
        </p:nvSpPr>
        <p:spPr>
          <a:xfrm>
            <a:off x="8044624" y="6564575"/>
            <a:ext cx="3748064" cy="201116"/>
          </a:xfrm>
          <a:prstGeom prst="rect">
            <a:avLst/>
          </a:prstGeom>
          <a:solidFill>
            <a:srgbClr val="F0F2F6"/>
          </a:solidFill>
          <a:ln w="12700">
            <a:solidFill>
              <a:srgbClr val="6B7C99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81" name="Text 79"/>
          <p:cNvSpPr/>
          <p:nvPr/>
        </p:nvSpPr>
        <p:spPr>
          <a:xfrm>
            <a:off x="8044624" y="6564575"/>
            <a:ext cx="3748064" cy="2011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950" b="1" dirty="0">
                <a:solidFill>
                  <a:srgbClr val="6B7C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PENDING — Need to Completed Prior to Closing</a:t>
            </a:r>
            <a:endParaRPr lang="en-US" sz="95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1" y="893"/>
            <a:ext cx="12158353" cy="914162"/>
          </a:xfrm>
          <a:prstGeom prst="rect">
            <a:avLst/>
          </a:prstGeom>
          <a:solidFill>
            <a:srgbClr val="1C2D4A"/>
          </a:solidFill>
          <a:ln w="12700">
            <a:solidFill>
              <a:srgbClr val="1C2D4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" name="Text 1"/>
          <p:cNvSpPr/>
          <p:nvPr/>
        </p:nvSpPr>
        <p:spPr>
          <a:xfrm>
            <a:off x="365664" y="46601"/>
            <a:ext cx="9141619" cy="4936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399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COASTAL VENTURES (CVP) — Conditions to Satisfy for Closing</a:t>
            </a:r>
            <a:endParaRPr lang="en-US" sz="2399" dirty="0"/>
          </a:p>
        </p:txBody>
      </p:sp>
      <p:sp>
        <p:nvSpPr>
          <p:cNvPr id="4" name="Text 2"/>
          <p:cNvSpPr/>
          <p:nvPr/>
        </p:nvSpPr>
        <p:spPr>
          <a:xfrm>
            <a:off x="365664" y="531107"/>
            <a:ext cx="8684538" cy="2742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100" dirty="0">
                <a:solidFill>
                  <a:srgbClr val="9BAFC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Town of Berlin / Coastal Ventures Properties, LLC  |  LDA Effective Date: April 15, 2025</a:t>
            </a:r>
            <a:endParaRPr lang="en-US" sz="1100" dirty="0"/>
          </a:p>
        </p:txBody>
      </p:sp>
      <p:sp>
        <p:nvSpPr>
          <p:cNvPr id="5" name="Shape 3"/>
          <p:cNvSpPr/>
          <p:nvPr/>
        </p:nvSpPr>
        <p:spPr>
          <a:xfrm>
            <a:off x="9918656" y="156300"/>
            <a:ext cx="1965448" cy="530214"/>
          </a:xfrm>
          <a:prstGeom prst="rect">
            <a:avLst/>
          </a:prstGeom>
          <a:solidFill>
            <a:srgbClr val="C0392B"/>
          </a:solidFill>
          <a:ln w="12700">
            <a:solidFill>
              <a:srgbClr val="C0392B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6" name="Text 4"/>
          <p:cNvSpPr/>
          <p:nvPr/>
        </p:nvSpPr>
        <p:spPr>
          <a:xfrm>
            <a:off x="9918656" y="156300"/>
            <a:ext cx="1965448" cy="53021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As of Apr 13, 2026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182832" y="988188"/>
            <a:ext cx="11792688" cy="402231"/>
          </a:xfrm>
          <a:prstGeom prst="rect">
            <a:avLst/>
          </a:prstGeom>
          <a:solidFill>
            <a:srgbClr val="4A235A"/>
          </a:solidFill>
          <a:ln w="12700">
            <a:solidFill>
              <a:srgbClr val="4A235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8" name="Text 6"/>
          <p:cNvSpPr/>
          <p:nvPr/>
        </p:nvSpPr>
        <p:spPr>
          <a:xfrm>
            <a:off x="292531" y="988188"/>
            <a:ext cx="11518440" cy="40223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COASTAL VENTURES (CVP) — Conditions to Satisfy for Closing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182832" y="1390419"/>
            <a:ext cx="11792688" cy="237682"/>
          </a:xfrm>
          <a:prstGeom prst="rect">
            <a:avLst/>
          </a:prstGeom>
          <a:noFill/>
          <a:ln/>
        </p:spPr>
        <p:txBody>
          <a:bodyPr wrap="square" lIns="0" tIns="50787" rIns="0" bIns="0" rtlCol="0" anchor="ctr"/>
          <a:lstStyle/>
          <a:p>
            <a:r>
              <a:rPr lang="en-US" sz="1000" i="1" dirty="0">
                <a:solidFill>
                  <a:srgbClr val="3D4E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§ 5.1 &amp; § 5.2 — Conditions Developer must satisfy before either party is obligated to close: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182832" y="1628101"/>
            <a:ext cx="11792688" cy="274249"/>
          </a:xfrm>
          <a:prstGeom prst="rect">
            <a:avLst/>
          </a:prstGeom>
          <a:solidFill>
            <a:srgbClr val="E2E8F4"/>
          </a:solidFill>
          <a:ln w="6350">
            <a:solidFill>
              <a:srgbClr val="DDE3EE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11" name="Text 9"/>
          <p:cNvSpPr/>
          <p:nvPr/>
        </p:nvSpPr>
        <p:spPr>
          <a:xfrm>
            <a:off x="237682" y="1628101"/>
            <a:ext cx="1005578" cy="2742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b="1" dirty="0">
                <a:solidFill>
                  <a:srgbClr val="3D4E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Reference</a:t>
            </a:r>
            <a:endParaRPr lang="en-US" sz="1000" dirty="0"/>
          </a:p>
        </p:txBody>
      </p:sp>
      <p:sp>
        <p:nvSpPr>
          <p:cNvPr id="12" name="Text 10"/>
          <p:cNvSpPr/>
          <p:nvPr/>
        </p:nvSpPr>
        <p:spPr>
          <a:xfrm>
            <a:off x="1243259" y="1628101"/>
            <a:ext cx="7587544" cy="2742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b="1" dirty="0">
                <a:solidFill>
                  <a:srgbClr val="3D4E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Condition</a:t>
            </a:r>
            <a:endParaRPr lang="en-US" sz="1000" dirty="0"/>
          </a:p>
        </p:txBody>
      </p:sp>
      <p:sp>
        <p:nvSpPr>
          <p:cNvPr id="13" name="Text 11"/>
          <p:cNvSpPr/>
          <p:nvPr/>
        </p:nvSpPr>
        <p:spPr>
          <a:xfrm>
            <a:off x="8830803" y="1628101"/>
            <a:ext cx="1554075" cy="2742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000" b="1" dirty="0">
                <a:solidFill>
                  <a:srgbClr val="3D4E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Status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10384879" y="1628101"/>
            <a:ext cx="1645491" cy="2742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b="1" dirty="0">
                <a:solidFill>
                  <a:srgbClr val="3D4E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Notes</a:t>
            </a:r>
            <a:endParaRPr lang="en-US" sz="1000" dirty="0"/>
          </a:p>
        </p:txBody>
      </p:sp>
      <p:sp>
        <p:nvSpPr>
          <p:cNvPr id="15" name="Shape 13"/>
          <p:cNvSpPr/>
          <p:nvPr/>
        </p:nvSpPr>
        <p:spPr>
          <a:xfrm>
            <a:off x="182832" y="1902350"/>
            <a:ext cx="11792688" cy="516501"/>
          </a:xfrm>
          <a:prstGeom prst="rect">
            <a:avLst/>
          </a:prstGeom>
          <a:solidFill>
            <a:srgbClr val="FFFFFF"/>
          </a:solidFill>
          <a:ln w="5080">
            <a:solidFill>
              <a:srgbClr val="DDE3EE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16" name="Shape 14"/>
          <p:cNvSpPr/>
          <p:nvPr/>
        </p:nvSpPr>
        <p:spPr>
          <a:xfrm>
            <a:off x="182832" y="1902350"/>
            <a:ext cx="54850" cy="516501"/>
          </a:xfrm>
          <a:prstGeom prst="rect">
            <a:avLst/>
          </a:prstGeom>
          <a:solidFill>
            <a:srgbClr val="1A7A4A"/>
          </a:solidFill>
          <a:ln w="12700">
            <a:solidFill>
              <a:srgbClr val="1A7A4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17" name="Text 15"/>
          <p:cNvSpPr/>
          <p:nvPr/>
        </p:nvSpPr>
        <p:spPr>
          <a:xfrm>
            <a:off x="274248" y="1938916"/>
            <a:ext cx="877595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b="1" dirty="0">
                <a:solidFill>
                  <a:srgbClr val="1C2D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§ 5.1(b)</a:t>
            </a:r>
            <a:endParaRPr lang="en-US" sz="1000" dirty="0"/>
          </a:p>
        </p:txBody>
      </p:sp>
      <p:sp>
        <p:nvSpPr>
          <p:cNvPr id="18" name="Text 16"/>
          <p:cNvSpPr/>
          <p:nvPr/>
        </p:nvSpPr>
        <p:spPr>
          <a:xfrm>
            <a:off x="1243260" y="1938916"/>
            <a:ext cx="7477844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1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Access Road location is acceptable to Developer.</a:t>
            </a:r>
            <a:endParaRPr lang="en-US" sz="1100" dirty="0"/>
          </a:p>
        </p:txBody>
      </p:sp>
      <p:sp>
        <p:nvSpPr>
          <p:cNvPr id="19" name="Shape 17"/>
          <p:cNvSpPr/>
          <p:nvPr/>
        </p:nvSpPr>
        <p:spPr>
          <a:xfrm>
            <a:off x="8885653" y="2039474"/>
            <a:ext cx="1352960" cy="237682"/>
          </a:xfrm>
          <a:prstGeom prst="rect">
            <a:avLst/>
          </a:prstGeom>
          <a:solidFill>
            <a:srgbClr val="E8F5EE"/>
          </a:solidFill>
          <a:ln w="15240">
            <a:solidFill>
              <a:srgbClr val="1A7A4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20" name="Text 18"/>
          <p:cNvSpPr/>
          <p:nvPr/>
        </p:nvSpPr>
        <p:spPr>
          <a:xfrm>
            <a:off x="8885653" y="2039474"/>
            <a:ext cx="1352960" cy="2376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000" b="1" dirty="0">
                <a:solidFill>
                  <a:srgbClr val="1A7A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MET</a:t>
            </a:r>
            <a:endParaRPr lang="en-US" sz="1000" dirty="0"/>
          </a:p>
        </p:txBody>
      </p:sp>
      <p:sp>
        <p:nvSpPr>
          <p:cNvPr id="21" name="Text 19"/>
          <p:cNvSpPr/>
          <p:nvPr/>
        </p:nvSpPr>
        <p:spPr>
          <a:xfrm>
            <a:off x="10384878" y="1938916"/>
            <a:ext cx="1554075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i="1" dirty="0">
                <a:solidFill>
                  <a:srgbClr val="6B7C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Nov 2025</a:t>
            </a:r>
            <a:endParaRPr lang="en-US" sz="1000" dirty="0"/>
          </a:p>
        </p:txBody>
      </p:sp>
      <p:sp>
        <p:nvSpPr>
          <p:cNvPr id="22" name="Shape 20"/>
          <p:cNvSpPr/>
          <p:nvPr/>
        </p:nvSpPr>
        <p:spPr>
          <a:xfrm>
            <a:off x="182832" y="2418851"/>
            <a:ext cx="11792688" cy="516501"/>
          </a:xfrm>
          <a:prstGeom prst="rect">
            <a:avLst/>
          </a:prstGeom>
          <a:solidFill>
            <a:srgbClr val="F7F9FC"/>
          </a:solidFill>
          <a:ln w="5080">
            <a:solidFill>
              <a:srgbClr val="DDE3EE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23" name="Shape 21"/>
          <p:cNvSpPr/>
          <p:nvPr/>
        </p:nvSpPr>
        <p:spPr>
          <a:xfrm>
            <a:off x="182832" y="2418851"/>
            <a:ext cx="54850" cy="516501"/>
          </a:xfrm>
          <a:prstGeom prst="rect">
            <a:avLst/>
          </a:prstGeom>
          <a:solidFill>
            <a:srgbClr val="6B7C99"/>
          </a:solidFill>
          <a:ln w="12700">
            <a:solidFill>
              <a:srgbClr val="6B7C99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24" name="Text 22"/>
          <p:cNvSpPr/>
          <p:nvPr/>
        </p:nvSpPr>
        <p:spPr>
          <a:xfrm>
            <a:off x="274248" y="2455417"/>
            <a:ext cx="877595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b="1" dirty="0">
                <a:solidFill>
                  <a:srgbClr val="1C2D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§ 5.1(d)</a:t>
            </a:r>
            <a:endParaRPr lang="en-US" sz="1000" dirty="0"/>
          </a:p>
        </p:txBody>
      </p:sp>
      <p:sp>
        <p:nvSpPr>
          <p:cNvPr id="25" name="Text 23"/>
          <p:cNvSpPr/>
          <p:nvPr/>
        </p:nvSpPr>
        <p:spPr>
          <a:xfrm>
            <a:off x="1243260" y="2455417"/>
            <a:ext cx="7477844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1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Developer satisfied that Access Road subdivision accurately reflects location determined during Preliminary Considerations Period.</a:t>
            </a:r>
            <a:endParaRPr lang="en-US" sz="1100" dirty="0"/>
          </a:p>
        </p:txBody>
      </p:sp>
      <p:sp>
        <p:nvSpPr>
          <p:cNvPr id="26" name="Shape 24"/>
          <p:cNvSpPr/>
          <p:nvPr/>
        </p:nvSpPr>
        <p:spPr>
          <a:xfrm>
            <a:off x="8885653" y="2555975"/>
            <a:ext cx="1352960" cy="237682"/>
          </a:xfrm>
          <a:prstGeom prst="rect">
            <a:avLst/>
          </a:prstGeom>
          <a:solidFill>
            <a:srgbClr val="F0F2F6"/>
          </a:solidFill>
          <a:ln w="15240">
            <a:solidFill>
              <a:srgbClr val="6B7C99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27" name="Text 25"/>
          <p:cNvSpPr/>
          <p:nvPr/>
        </p:nvSpPr>
        <p:spPr>
          <a:xfrm>
            <a:off x="8885653" y="2555975"/>
            <a:ext cx="1352960" cy="2376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000" b="1" dirty="0">
                <a:solidFill>
                  <a:srgbClr val="6B7C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PENDING</a:t>
            </a:r>
            <a:endParaRPr lang="en-US" sz="1000" dirty="0"/>
          </a:p>
        </p:txBody>
      </p:sp>
      <p:sp>
        <p:nvSpPr>
          <p:cNvPr id="28" name="Shape 26"/>
          <p:cNvSpPr/>
          <p:nvPr/>
        </p:nvSpPr>
        <p:spPr>
          <a:xfrm>
            <a:off x="182832" y="2935353"/>
            <a:ext cx="11792688" cy="516501"/>
          </a:xfrm>
          <a:prstGeom prst="rect">
            <a:avLst/>
          </a:prstGeom>
          <a:solidFill>
            <a:srgbClr val="FFFFFF"/>
          </a:solidFill>
          <a:ln w="5080">
            <a:solidFill>
              <a:srgbClr val="DDE3EE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29" name="Shape 27"/>
          <p:cNvSpPr/>
          <p:nvPr/>
        </p:nvSpPr>
        <p:spPr>
          <a:xfrm>
            <a:off x="182832" y="2935353"/>
            <a:ext cx="54850" cy="516501"/>
          </a:xfrm>
          <a:prstGeom prst="rect">
            <a:avLst/>
          </a:prstGeom>
          <a:solidFill>
            <a:srgbClr val="C0392B"/>
          </a:solidFill>
          <a:ln w="12700">
            <a:solidFill>
              <a:srgbClr val="C0392B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0" name="Text 28"/>
          <p:cNvSpPr/>
          <p:nvPr/>
        </p:nvSpPr>
        <p:spPr>
          <a:xfrm>
            <a:off x="274248" y="2971919"/>
            <a:ext cx="877595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b="1" dirty="0">
                <a:solidFill>
                  <a:srgbClr val="1C2D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§ 5.1(e)</a:t>
            </a:r>
            <a:endParaRPr lang="en-US" sz="1000" dirty="0"/>
          </a:p>
          <a:p>
            <a:r>
              <a:rPr lang="en-US" sz="1000" b="1" dirty="0">
                <a:solidFill>
                  <a:srgbClr val="1C2D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§ 5.2(1)</a:t>
            </a:r>
            <a:endParaRPr lang="en-US" sz="1000" dirty="0"/>
          </a:p>
        </p:txBody>
      </p:sp>
      <p:sp>
        <p:nvSpPr>
          <p:cNvPr id="31" name="Text 29"/>
          <p:cNvSpPr/>
          <p:nvPr/>
        </p:nvSpPr>
        <p:spPr>
          <a:xfrm>
            <a:off x="1243260" y="2971919"/>
            <a:ext cx="7477844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1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Developer delivers documentation of funds or financing to complete Phase 1 construction.</a:t>
            </a:r>
            <a:endParaRPr lang="en-US" sz="1100" dirty="0"/>
          </a:p>
        </p:txBody>
      </p:sp>
      <p:sp>
        <p:nvSpPr>
          <p:cNvPr id="32" name="Shape 30"/>
          <p:cNvSpPr/>
          <p:nvPr/>
        </p:nvSpPr>
        <p:spPr>
          <a:xfrm>
            <a:off x="8885653" y="3072477"/>
            <a:ext cx="1352960" cy="237682"/>
          </a:xfrm>
          <a:prstGeom prst="rect">
            <a:avLst/>
          </a:prstGeom>
          <a:solidFill>
            <a:srgbClr val="FDECEA"/>
          </a:solidFill>
          <a:ln w="15240">
            <a:solidFill>
              <a:srgbClr val="C0392B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3" name="Text 31"/>
          <p:cNvSpPr/>
          <p:nvPr/>
        </p:nvSpPr>
        <p:spPr>
          <a:xfrm>
            <a:off x="8885653" y="3072477"/>
            <a:ext cx="1352960" cy="2376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000" b="1" dirty="0">
                <a:solidFill>
                  <a:srgbClr val="C0392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NOT MET</a:t>
            </a:r>
            <a:endParaRPr lang="en-US" sz="1000" dirty="0"/>
          </a:p>
        </p:txBody>
      </p:sp>
      <p:sp>
        <p:nvSpPr>
          <p:cNvPr id="34" name="Shape 32"/>
          <p:cNvSpPr/>
          <p:nvPr/>
        </p:nvSpPr>
        <p:spPr>
          <a:xfrm>
            <a:off x="182832" y="3451854"/>
            <a:ext cx="11792688" cy="516501"/>
          </a:xfrm>
          <a:prstGeom prst="rect">
            <a:avLst/>
          </a:prstGeom>
          <a:solidFill>
            <a:srgbClr val="F7F9FC"/>
          </a:solidFill>
          <a:ln w="5080">
            <a:solidFill>
              <a:srgbClr val="DDE3EE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5" name="Shape 33"/>
          <p:cNvSpPr/>
          <p:nvPr/>
        </p:nvSpPr>
        <p:spPr>
          <a:xfrm>
            <a:off x="182832" y="3451854"/>
            <a:ext cx="54850" cy="516501"/>
          </a:xfrm>
          <a:prstGeom prst="rect">
            <a:avLst/>
          </a:prstGeom>
          <a:solidFill>
            <a:srgbClr val="C0392B"/>
          </a:solidFill>
          <a:ln w="12700">
            <a:solidFill>
              <a:srgbClr val="C0392B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6" name="Text 34"/>
          <p:cNvSpPr/>
          <p:nvPr/>
        </p:nvSpPr>
        <p:spPr>
          <a:xfrm>
            <a:off x="274248" y="3488420"/>
            <a:ext cx="877595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b="1" dirty="0">
                <a:solidFill>
                  <a:srgbClr val="1C2D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§ 5.1(l)</a:t>
            </a:r>
            <a:endParaRPr lang="en-US" sz="1000" dirty="0"/>
          </a:p>
          <a:p>
            <a:r>
              <a:rPr lang="en-US" sz="1000" b="1" dirty="0">
                <a:solidFill>
                  <a:srgbClr val="1C2D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§ 5.2(2)</a:t>
            </a:r>
            <a:endParaRPr lang="en-US" sz="1000" dirty="0"/>
          </a:p>
        </p:txBody>
      </p:sp>
      <p:sp>
        <p:nvSpPr>
          <p:cNvPr id="37" name="Text 35"/>
          <p:cNvSpPr/>
          <p:nvPr/>
        </p:nvSpPr>
        <p:spPr>
          <a:xfrm>
            <a:off x="1243260" y="3488420"/>
            <a:ext cx="7477844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1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Developer receives Planning Commission site plan approval for Phase 1; site plans conform to LDA Concept Plans.</a:t>
            </a:r>
            <a:endParaRPr lang="en-US" sz="1100" dirty="0"/>
          </a:p>
        </p:txBody>
      </p:sp>
      <p:sp>
        <p:nvSpPr>
          <p:cNvPr id="38" name="Shape 36"/>
          <p:cNvSpPr/>
          <p:nvPr/>
        </p:nvSpPr>
        <p:spPr>
          <a:xfrm>
            <a:off x="8885653" y="3588978"/>
            <a:ext cx="1352960" cy="237682"/>
          </a:xfrm>
          <a:prstGeom prst="rect">
            <a:avLst/>
          </a:prstGeom>
          <a:solidFill>
            <a:srgbClr val="FDECEA"/>
          </a:solidFill>
          <a:ln w="15240">
            <a:solidFill>
              <a:srgbClr val="C0392B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9" name="Text 37"/>
          <p:cNvSpPr/>
          <p:nvPr/>
        </p:nvSpPr>
        <p:spPr>
          <a:xfrm>
            <a:off x="8885653" y="3588978"/>
            <a:ext cx="1352960" cy="2376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000" b="1" dirty="0">
                <a:solidFill>
                  <a:srgbClr val="C0392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NOT MET</a:t>
            </a:r>
            <a:endParaRPr lang="en-US" sz="1000" dirty="0"/>
          </a:p>
        </p:txBody>
      </p:sp>
      <p:sp>
        <p:nvSpPr>
          <p:cNvPr id="40" name="Shape 38"/>
          <p:cNvSpPr/>
          <p:nvPr/>
        </p:nvSpPr>
        <p:spPr>
          <a:xfrm>
            <a:off x="182832" y="3968356"/>
            <a:ext cx="11792688" cy="516501"/>
          </a:xfrm>
          <a:prstGeom prst="rect">
            <a:avLst/>
          </a:prstGeom>
          <a:solidFill>
            <a:srgbClr val="FFFFFF"/>
          </a:solidFill>
          <a:ln w="5080">
            <a:solidFill>
              <a:srgbClr val="DDE3EE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41" name="Shape 39"/>
          <p:cNvSpPr/>
          <p:nvPr/>
        </p:nvSpPr>
        <p:spPr>
          <a:xfrm>
            <a:off x="182832" y="3968356"/>
            <a:ext cx="54850" cy="516501"/>
          </a:xfrm>
          <a:prstGeom prst="rect">
            <a:avLst/>
          </a:prstGeom>
          <a:solidFill>
            <a:srgbClr val="C0392B"/>
          </a:solidFill>
          <a:ln w="12700">
            <a:solidFill>
              <a:srgbClr val="C0392B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42" name="Text 40"/>
          <p:cNvSpPr/>
          <p:nvPr/>
        </p:nvSpPr>
        <p:spPr>
          <a:xfrm>
            <a:off x="274248" y="4004922"/>
            <a:ext cx="877595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b="1" dirty="0">
                <a:solidFill>
                  <a:srgbClr val="1C2D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§ 5.2(3)</a:t>
            </a:r>
            <a:endParaRPr lang="en-US" sz="1000" dirty="0"/>
          </a:p>
        </p:txBody>
      </p:sp>
      <p:sp>
        <p:nvSpPr>
          <p:cNvPr id="43" name="Text 41"/>
          <p:cNvSpPr/>
          <p:nvPr/>
        </p:nvSpPr>
        <p:spPr>
          <a:xfrm>
            <a:off x="1243260" y="4004922"/>
            <a:ext cx="7477844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1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Developer provides written certification confirming it is ready, willing, and able to begin construction on time per Schedule of Performance.</a:t>
            </a:r>
            <a:endParaRPr lang="en-US" sz="1100" dirty="0"/>
          </a:p>
        </p:txBody>
      </p:sp>
      <p:sp>
        <p:nvSpPr>
          <p:cNvPr id="44" name="Shape 42"/>
          <p:cNvSpPr/>
          <p:nvPr/>
        </p:nvSpPr>
        <p:spPr>
          <a:xfrm>
            <a:off x="8885653" y="4105480"/>
            <a:ext cx="1352960" cy="237682"/>
          </a:xfrm>
          <a:prstGeom prst="rect">
            <a:avLst/>
          </a:prstGeom>
          <a:solidFill>
            <a:srgbClr val="FDECEA"/>
          </a:solidFill>
          <a:ln w="15240">
            <a:solidFill>
              <a:srgbClr val="C0392B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45" name="Text 43"/>
          <p:cNvSpPr/>
          <p:nvPr/>
        </p:nvSpPr>
        <p:spPr>
          <a:xfrm>
            <a:off x="8885653" y="4105480"/>
            <a:ext cx="1352960" cy="2376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000" b="1" dirty="0">
                <a:solidFill>
                  <a:srgbClr val="C0392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NOT MET</a:t>
            </a:r>
            <a:endParaRPr lang="en-US" sz="1000" dirty="0"/>
          </a:p>
        </p:txBody>
      </p:sp>
      <p:sp>
        <p:nvSpPr>
          <p:cNvPr id="46" name="Shape 44"/>
          <p:cNvSpPr/>
          <p:nvPr/>
        </p:nvSpPr>
        <p:spPr>
          <a:xfrm>
            <a:off x="182832" y="4484857"/>
            <a:ext cx="11792688" cy="516501"/>
          </a:xfrm>
          <a:prstGeom prst="rect">
            <a:avLst/>
          </a:prstGeom>
          <a:solidFill>
            <a:srgbClr val="F7F9FC"/>
          </a:solidFill>
          <a:ln w="5080">
            <a:solidFill>
              <a:srgbClr val="DDE3EE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47" name="Shape 45"/>
          <p:cNvSpPr/>
          <p:nvPr/>
        </p:nvSpPr>
        <p:spPr>
          <a:xfrm>
            <a:off x="182832" y="4484857"/>
            <a:ext cx="54850" cy="516501"/>
          </a:xfrm>
          <a:prstGeom prst="rect">
            <a:avLst/>
          </a:prstGeom>
          <a:solidFill>
            <a:srgbClr val="C0392B"/>
          </a:solidFill>
          <a:ln w="12700">
            <a:solidFill>
              <a:srgbClr val="C0392B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48" name="Text 46"/>
          <p:cNvSpPr/>
          <p:nvPr/>
        </p:nvSpPr>
        <p:spPr>
          <a:xfrm>
            <a:off x="274248" y="4521423"/>
            <a:ext cx="877595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b="1" dirty="0">
                <a:solidFill>
                  <a:srgbClr val="1C2D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§ 5.2(4)</a:t>
            </a:r>
            <a:endParaRPr lang="en-US" sz="1000" dirty="0"/>
          </a:p>
        </p:txBody>
      </p:sp>
      <p:sp>
        <p:nvSpPr>
          <p:cNvPr id="49" name="Text 47"/>
          <p:cNvSpPr/>
          <p:nvPr/>
        </p:nvSpPr>
        <p:spPr>
          <a:xfrm>
            <a:off x="1243260" y="4521423"/>
            <a:ext cx="7477844" cy="44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100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Developer furnishes all Certificates of Insurance required under the LDA prior to Closing.</a:t>
            </a:r>
            <a:endParaRPr lang="en-US" sz="1100" dirty="0"/>
          </a:p>
        </p:txBody>
      </p:sp>
      <p:sp>
        <p:nvSpPr>
          <p:cNvPr id="50" name="Shape 48"/>
          <p:cNvSpPr/>
          <p:nvPr/>
        </p:nvSpPr>
        <p:spPr>
          <a:xfrm>
            <a:off x="8885653" y="4621981"/>
            <a:ext cx="1352960" cy="237682"/>
          </a:xfrm>
          <a:prstGeom prst="rect">
            <a:avLst/>
          </a:prstGeom>
          <a:solidFill>
            <a:srgbClr val="FDECEA"/>
          </a:solidFill>
          <a:ln w="15240">
            <a:solidFill>
              <a:srgbClr val="C0392B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51" name="Text 49"/>
          <p:cNvSpPr/>
          <p:nvPr/>
        </p:nvSpPr>
        <p:spPr>
          <a:xfrm>
            <a:off x="8885653" y="4621981"/>
            <a:ext cx="1352960" cy="2376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000" b="1" dirty="0">
                <a:solidFill>
                  <a:srgbClr val="C0392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NOT MET</a:t>
            </a:r>
            <a:endParaRPr lang="en-US" sz="1000" dirty="0"/>
          </a:p>
        </p:txBody>
      </p:sp>
      <p:sp>
        <p:nvSpPr>
          <p:cNvPr id="52" name="Shape 50"/>
          <p:cNvSpPr/>
          <p:nvPr/>
        </p:nvSpPr>
        <p:spPr>
          <a:xfrm>
            <a:off x="182832" y="6564575"/>
            <a:ext cx="3748064" cy="201116"/>
          </a:xfrm>
          <a:prstGeom prst="rect">
            <a:avLst/>
          </a:prstGeom>
          <a:solidFill>
            <a:srgbClr val="E8F5EE"/>
          </a:solidFill>
          <a:ln w="12700">
            <a:solidFill>
              <a:srgbClr val="1A7A4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53" name="Text 51"/>
          <p:cNvSpPr/>
          <p:nvPr/>
        </p:nvSpPr>
        <p:spPr>
          <a:xfrm>
            <a:off x="182832" y="6564575"/>
            <a:ext cx="3748064" cy="2011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950" b="1" dirty="0">
                <a:solidFill>
                  <a:srgbClr val="1A7A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MET — Condition satisfied</a:t>
            </a:r>
            <a:endParaRPr lang="en-US" sz="950" dirty="0"/>
          </a:p>
        </p:txBody>
      </p:sp>
      <p:sp>
        <p:nvSpPr>
          <p:cNvPr id="54" name="Shape 52"/>
          <p:cNvSpPr/>
          <p:nvPr/>
        </p:nvSpPr>
        <p:spPr>
          <a:xfrm>
            <a:off x="4113728" y="6564575"/>
            <a:ext cx="3748064" cy="201116"/>
          </a:xfrm>
          <a:prstGeom prst="rect">
            <a:avLst/>
          </a:prstGeom>
          <a:solidFill>
            <a:srgbClr val="FDECEA"/>
          </a:solidFill>
          <a:ln w="12700">
            <a:solidFill>
              <a:srgbClr val="C0392B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55" name="Text 53"/>
          <p:cNvSpPr/>
          <p:nvPr/>
        </p:nvSpPr>
        <p:spPr>
          <a:xfrm>
            <a:off x="4113728" y="6564575"/>
            <a:ext cx="3748064" cy="2011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950" b="1" dirty="0">
                <a:solidFill>
                  <a:srgbClr val="C0392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NOT MET — Not yet satisfied</a:t>
            </a:r>
            <a:endParaRPr lang="en-US" sz="950" dirty="0"/>
          </a:p>
        </p:txBody>
      </p:sp>
      <p:sp>
        <p:nvSpPr>
          <p:cNvPr id="56" name="Shape 54"/>
          <p:cNvSpPr/>
          <p:nvPr/>
        </p:nvSpPr>
        <p:spPr>
          <a:xfrm>
            <a:off x="8044624" y="6564575"/>
            <a:ext cx="3748064" cy="201116"/>
          </a:xfrm>
          <a:prstGeom prst="rect">
            <a:avLst/>
          </a:prstGeom>
          <a:solidFill>
            <a:srgbClr val="F0F2F6"/>
          </a:solidFill>
          <a:ln w="12700">
            <a:solidFill>
              <a:srgbClr val="6B7C99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57" name="Text 55"/>
          <p:cNvSpPr/>
          <p:nvPr/>
        </p:nvSpPr>
        <p:spPr>
          <a:xfrm>
            <a:off x="8044624" y="6564575"/>
            <a:ext cx="3748064" cy="2011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950" b="1" dirty="0">
                <a:solidFill>
                  <a:srgbClr val="6B7C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PENDING — To be confirmed or at Closing</a:t>
            </a:r>
            <a:endParaRPr lang="en-US" sz="95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1DEFF33-A801-970F-7FA4-20CB2D122A48}"/>
              </a:ext>
            </a:extLst>
          </p:cNvPr>
          <p:cNvSpPr txBox="1"/>
          <p:nvPr/>
        </p:nvSpPr>
        <p:spPr>
          <a:xfrm>
            <a:off x="10211336" y="3462816"/>
            <a:ext cx="18966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Current Site Plan Design </a:t>
            </a:r>
          </a:p>
          <a:p>
            <a:r>
              <a:rPr lang="en-US" sz="1000" dirty="0"/>
              <a:t>requires Town Council Authority </a:t>
            </a:r>
          </a:p>
          <a:p>
            <a:r>
              <a:rPr lang="en-US" sz="1000" dirty="0"/>
              <a:t>for land  on Lot 410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1" y="893"/>
            <a:ext cx="12158353" cy="1005578"/>
          </a:xfrm>
          <a:prstGeom prst="rect">
            <a:avLst/>
          </a:prstGeom>
          <a:solidFill>
            <a:srgbClr val="1C2D4A"/>
          </a:solidFill>
          <a:ln w="12700">
            <a:solidFill>
              <a:srgbClr val="1C2D4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" name="Text 1"/>
          <p:cNvSpPr/>
          <p:nvPr/>
        </p:nvSpPr>
        <p:spPr>
          <a:xfrm>
            <a:off x="365664" y="74026"/>
            <a:ext cx="8227457" cy="5027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599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LDA — Upcoming Contract Deadlines + Proposed Extensions</a:t>
            </a:r>
            <a:endParaRPr lang="en-US" sz="2599" dirty="0"/>
          </a:p>
        </p:txBody>
      </p:sp>
      <p:sp>
        <p:nvSpPr>
          <p:cNvPr id="4" name="Text 2"/>
          <p:cNvSpPr/>
          <p:nvPr/>
        </p:nvSpPr>
        <p:spPr>
          <a:xfrm>
            <a:off x="365664" y="567673"/>
            <a:ext cx="8227457" cy="3199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300" dirty="0">
                <a:solidFill>
                  <a:srgbClr val="9BAFC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Town of Berlin / Coastal Ventures Properties, LLC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9964364" y="165442"/>
            <a:ext cx="1919740" cy="566780"/>
          </a:xfrm>
          <a:prstGeom prst="rect">
            <a:avLst/>
          </a:prstGeom>
          <a:solidFill>
            <a:srgbClr val="C0392B"/>
          </a:solidFill>
          <a:ln w="12700">
            <a:solidFill>
              <a:srgbClr val="C0392B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6" name="Text 4"/>
          <p:cNvSpPr/>
          <p:nvPr/>
        </p:nvSpPr>
        <p:spPr>
          <a:xfrm>
            <a:off x="9964364" y="165442"/>
            <a:ext cx="1919740" cy="5667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As of Apr 13, 2026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121888" y="933339"/>
            <a:ext cx="11838396" cy="721357"/>
          </a:xfrm>
          <a:prstGeom prst="rect">
            <a:avLst/>
          </a:prstGeom>
          <a:solidFill>
            <a:srgbClr val="2E5FA3"/>
          </a:solidFill>
          <a:ln w="12700">
            <a:solidFill>
              <a:srgbClr val="2E5FA3"/>
            </a:solidFill>
            <a:prstDash val="solid"/>
          </a:ln>
        </p:spPr>
        <p:txBody>
          <a:bodyPr/>
          <a:lstStyle/>
          <a:p>
            <a:endParaRPr lang="en-US" sz="1799" dirty="0"/>
          </a:p>
        </p:txBody>
      </p:sp>
      <p:sp>
        <p:nvSpPr>
          <p:cNvPr id="8" name="Text 6"/>
          <p:cNvSpPr/>
          <p:nvPr/>
        </p:nvSpPr>
        <p:spPr>
          <a:xfrm>
            <a:off x="228540" y="1097887"/>
            <a:ext cx="411373" cy="4753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#</a:t>
            </a:r>
            <a:endParaRPr lang="en-US" sz="1100" dirty="0"/>
          </a:p>
        </p:txBody>
      </p:sp>
      <p:sp>
        <p:nvSpPr>
          <p:cNvPr id="9" name="Text 7"/>
          <p:cNvSpPr/>
          <p:nvPr/>
        </p:nvSpPr>
        <p:spPr>
          <a:xfrm>
            <a:off x="639913" y="1097887"/>
            <a:ext cx="3519523" cy="475364"/>
          </a:xfrm>
          <a:prstGeom prst="rect">
            <a:avLst/>
          </a:prstGeom>
          <a:noFill/>
          <a:ln/>
        </p:spPr>
        <p:txBody>
          <a:bodyPr wrap="square" lIns="0" tIns="101574" rIns="0" bIns="0" rtlCol="0" anchor="ctr"/>
          <a:lstStyle/>
          <a:p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Milestone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4159436" y="1097887"/>
            <a:ext cx="2331113" cy="4753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As Written in LDA</a:t>
            </a:r>
          </a:p>
          <a:p>
            <a:pPr algn="ctr"/>
            <a:r>
              <a:rPr lang="en-US" sz="1200" dirty="0">
                <a:solidFill>
                  <a:srgbClr val="FFFFFF"/>
                </a:solidFill>
                <a:latin typeface="Calibri" pitchFamily="34" charset="0"/>
                <a:cs typeface="Calibri" pitchFamily="34" charset="-120"/>
              </a:rPr>
              <a:t>*as Amended by Mayor Letter 4/10/26*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6490549" y="1097887"/>
            <a:ext cx="2331113" cy="4753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Mayor Proposed</a:t>
            </a:r>
          </a:p>
          <a:p>
            <a:pPr algn="ctr"/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With 6-Month Ext.</a:t>
            </a:r>
            <a:r>
              <a:rPr lang="en-US" sz="1100" dirty="0"/>
              <a:t> </a:t>
            </a:r>
            <a:r>
              <a:rPr lang="en-US" sz="900" b="1" i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Initial Study Period</a:t>
            </a:r>
          </a:p>
          <a:p>
            <a:pPr algn="ctr"/>
            <a:r>
              <a:rPr lang="en-US" sz="900" b="1" i="1" dirty="0">
                <a:solidFill>
                  <a:srgbClr val="FFFFFF"/>
                </a:solidFill>
                <a:latin typeface="Calibri" pitchFamily="34" charset="0"/>
                <a:cs typeface="Calibri" pitchFamily="34" charset="-120"/>
              </a:rPr>
              <a:t>+ 6 Months to Close</a:t>
            </a:r>
            <a:endParaRPr lang="en-US" sz="1100" dirty="0"/>
          </a:p>
        </p:txBody>
      </p:sp>
      <p:sp>
        <p:nvSpPr>
          <p:cNvPr id="12" name="Text 10"/>
          <p:cNvSpPr/>
          <p:nvPr/>
        </p:nvSpPr>
        <p:spPr>
          <a:xfrm>
            <a:off x="8821661" y="1097887"/>
            <a:ext cx="2331113" cy="4753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With 12-Month “Clean”</a:t>
            </a:r>
          </a:p>
          <a:p>
            <a:pPr algn="ctr"/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cs typeface="Calibri" pitchFamily="34" charset="-120"/>
              </a:rPr>
              <a:t>Extension</a:t>
            </a:r>
            <a:endParaRPr lang="en-US" sz="1100" dirty="0"/>
          </a:p>
        </p:txBody>
      </p:sp>
      <p:sp>
        <p:nvSpPr>
          <p:cNvPr id="13" name="Shape 11"/>
          <p:cNvSpPr/>
          <p:nvPr/>
        </p:nvSpPr>
        <p:spPr>
          <a:xfrm>
            <a:off x="228540" y="1792650"/>
            <a:ext cx="11838396" cy="804462"/>
          </a:xfrm>
          <a:prstGeom prst="rect">
            <a:avLst/>
          </a:prstGeom>
          <a:solidFill>
            <a:srgbClr val="FFFFFF"/>
          </a:solidFill>
          <a:ln w="6350">
            <a:solidFill>
              <a:srgbClr val="DDE3EE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14" name="Shape 12"/>
          <p:cNvSpPr/>
          <p:nvPr/>
        </p:nvSpPr>
        <p:spPr>
          <a:xfrm>
            <a:off x="228540" y="1573252"/>
            <a:ext cx="54850" cy="804462"/>
          </a:xfrm>
          <a:prstGeom prst="rect">
            <a:avLst/>
          </a:prstGeom>
          <a:solidFill>
            <a:srgbClr val="1C2D4A"/>
          </a:solidFill>
          <a:ln w="12700">
            <a:solidFill>
              <a:srgbClr val="1C2D4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15" name="Shape 13"/>
          <p:cNvSpPr/>
          <p:nvPr/>
        </p:nvSpPr>
        <p:spPr>
          <a:xfrm>
            <a:off x="274248" y="1792650"/>
            <a:ext cx="319957" cy="319957"/>
          </a:xfrm>
          <a:prstGeom prst="ellipse">
            <a:avLst/>
          </a:prstGeom>
          <a:solidFill>
            <a:srgbClr val="1C2D4A"/>
          </a:solidFill>
          <a:ln w="12700">
            <a:solidFill>
              <a:srgbClr val="1C2D4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16" name="Text 14"/>
          <p:cNvSpPr/>
          <p:nvPr/>
        </p:nvSpPr>
        <p:spPr>
          <a:xfrm>
            <a:off x="274248" y="1792650"/>
            <a:ext cx="319957" cy="3199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3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</a:t>
            </a:r>
            <a:endParaRPr lang="en-US" sz="1300" dirty="0"/>
          </a:p>
        </p:txBody>
      </p:sp>
      <p:sp>
        <p:nvSpPr>
          <p:cNvPr id="17" name="Text 15"/>
          <p:cNvSpPr/>
          <p:nvPr/>
        </p:nvSpPr>
        <p:spPr>
          <a:xfrm>
            <a:off x="639913" y="1646384"/>
            <a:ext cx="3519523" cy="658197"/>
          </a:xfrm>
          <a:prstGeom prst="rect">
            <a:avLst/>
          </a:prstGeom>
          <a:noFill/>
          <a:ln/>
        </p:spPr>
        <p:txBody>
          <a:bodyPr wrap="square" lIns="0" tIns="76180" rIns="0" bIns="0" rtlCol="0" anchor="ctr"/>
          <a:lstStyle/>
          <a:p>
            <a:r>
              <a:rPr lang="en-US" sz="1300" b="1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Initial Study Period Ends</a:t>
            </a:r>
            <a:endParaRPr lang="en-US" sz="1300" dirty="0"/>
          </a:p>
          <a:p>
            <a:r>
              <a:rPr lang="en-US" sz="1000" i="1" dirty="0">
                <a:solidFill>
                  <a:srgbClr val="6B7C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§ 2.3.1(b)</a:t>
            </a:r>
            <a:endParaRPr lang="en-US" sz="1300" dirty="0"/>
          </a:p>
        </p:txBody>
      </p:sp>
      <p:sp>
        <p:nvSpPr>
          <p:cNvPr id="18" name="Shape 16"/>
          <p:cNvSpPr/>
          <p:nvPr/>
        </p:nvSpPr>
        <p:spPr>
          <a:xfrm>
            <a:off x="4387976" y="1756084"/>
            <a:ext cx="1874032" cy="438798"/>
          </a:xfrm>
          <a:prstGeom prst="rect">
            <a:avLst/>
          </a:prstGeom>
          <a:solidFill>
            <a:srgbClr val="C0392B"/>
          </a:solidFill>
          <a:ln w="12700">
            <a:solidFill>
              <a:srgbClr val="C0392B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19" name="Text 17"/>
          <p:cNvSpPr/>
          <p:nvPr/>
        </p:nvSpPr>
        <p:spPr>
          <a:xfrm>
            <a:off x="4387976" y="1756084"/>
            <a:ext cx="1874032" cy="43879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May 29, 2026</a:t>
            </a:r>
            <a:endParaRPr lang="en-US" sz="1400" dirty="0"/>
          </a:p>
        </p:txBody>
      </p:sp>
      <p:sp>
        <p:nvSpPr>
          <p:cNvPr id="20" name="Shape 18"/>
          <p:cNvSpPr/>
          <p:nvPr/>
        </p:nvSpPr>
        <p:spPr>
          <a:xfrm>
            <a:off x="6719089" y="1756084"/>
            <a:ext cx="1874032" cy="438798"/>
          </a:xfrm>
          <a:prstGeom prst="rect">
            <a:avLst/>
          </a:prstGeom>
          <a:solidFill>
            <a:srgbClr val="FEF3C7"/>
          </a:solidFill>
          <a:ln w="19050">
            <a:solidFill>
              <a:srgbClr val="D4820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21" name="Text 19"/>
          <p:cNvSpPr/>
          <p:nvPr/>
        </p:nvSpPr>
        <p:spPr>
          <a:xfrm>
            <a:off x="6719089" y="1756084"/>
            <a:ext cx="1874032" cy="43879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300" b="1" dirty="0">
                <a:solidFill>
                  <a:srgbClr val="D4820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Aug 13, 2026</a:t>
            </a:r>
            <a:endParaRPr lang="en-US" sz="1300" dirty="0"/>
          </a:p>
        </p:txBody>
      </p:sp>
      <p:sp>
        <p:nvSpPr>
          <p:cNvPr id="22" name="Shape 20"/>
          <p:cNvSpPr/>
          <p:nvPr/>
        </p:nvSpPr>
        <p:spPr>
          <a:xfrm>
            <a:off x="9050202" y="1756084"/>
            <a:ext cx="1874032" cy="438798"/>
          </a:xfrm>
          <a:prstGeom prst="rect">
            <a:avLst/>
          </a:prstGeom>
          <a:solidFill>
            <a:srgbClr val="EBF3FA"/>
          </a:solidFill>
          <a:ln w="19050">
            <a:solidFill>
              <a:srgbClr val="5B7FA6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23" name="Text 21"/>
          <p:cNvSpPr/>
          <p:nvPr/>
        </p:nvSpPr>
        <p:spPr>
          <a:xfrm>
            <a:off x="9050202" y="1756084"/>
            <a:ext cx="1874032" cy="43879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300" b="1" dirty="0">
                <a:solidFill>
                  <a:srgbClr val="5B7F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Apr 21, 2027</a:t>
            </a:r>
            <a:endParaRPr lang="en-US" sz="1300" dirty="0"/>
          </a:p>
        </p:txBody>
      </p:sp>
      <p:sp>
        <p:nvSpPr>
          <p:cNvPr id="24" name="Shape 22"/>
          <p:cNvSpPr/>
          <p:nvPr/>
        </p:nvSpPr>
        <p:spPr>
          <a:xfrm>
            <a:off x="228540" y="2377714"/>
            <a:ext cx="11838396" cy="804462"/>
          </a:xfrm>
          <a:prstGeom prst="rect">
            <a:avLst/>
          </a:prstGeom>
          <a:solidFill>
            <a:srgbClr val="F4F6FA"/>
          </a:solidFill>
          <a:ln w="6350">
            <a:solidFill>
              <a:srgbClr val="DDE3EE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25" name="Shape 23"/>
          <p:cNvSpPr/>
          <p:nvPr/>
        </p:nvSpPr>
        <p:spPr>
          <a:xfrm>
            <a:off x="228540" y="2377714"/>
            <a:ext cx="54850" cy="804462"/>
          </a:xfrm>
          <a:prstGeom prst="rect">
            <a:avLst/>
          </a:prstGeom>
          <a:solidFill>
            <a:srgbClr val="1C2D4A"/>
          </a:solidFill>
          <a:ln w="12700">
            <a:solidFill>
              <a:srgbClr val="1C2D4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26" name="Shape 24"/>
          <p:cNvSpPr/>
          <p:nvPr/>
        </p:nvSpPr>
        <p:spPr>
          <a:xfrm>
            <a:off x="274248" y="2597113"/>
            <a:ext cx="319957" cy="319957"/>
          </a:xfrm>
          <a:prstGeom prst="ellipse">
            <a:avLst/>
          </a:prstGeom>
          <a:solidFill>
            <a:srgbClr val="1C2D4A"/>
          </a:solidFill>
          <a:ln w="12700">
            <a:solidFill>
              <a:srgbClr val="1C2D4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27" name="Text 25"/>
          <p:cNvSpPr/>
          <p:nvPr/>
        </p:nvSpPr>
        <p:spPr>
          <a:xfrm>
            <a:off x="274248" y="2597113"/>
            <a:ext cx="319957" cy="3199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3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</a:t>
            </a:r>
            <a:endParaRPr lang="en-US" sz="1300" dirty="0"/>
          </a:p>
        </p:txBody>
      </p:sp>
      <p:sp>
        <p:nvSpPr>
          <p:cNvPr id="28" name="Text 26"/>
          <p:cNvSpPr/>
          <p:nvPr/>
        </p:nvSpPr>
        <p:spPr>
          <a:xfrm>
            <a:off x="639913" y="2450847"/>
            <a:ext cx="3519523" cy="658197"/>
          </a:xfrm>
          <a:prstGeom prst="rect">
            <a:avLst/>
          </a:prstGeom>
          <a:noFill/>
          <a:ln/>
        </p:spPr>
        <p:txBody>
          <a:bodyPr wrap="square" lIns="0" tIns="76180" rIns="0" bIns="0" rtlCol="0" anchor="ctr"/>
          <a:lstStyle/>
          <a:p>
            <a:r>
              <a:rPr lang="en-US" sz="1300" b="1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Phase I Site Plan to Planning Commission</a:t>
            </a:r>
            <a:endParaRPr lang="en-US" sz="1300" dirty="0"/>
          </a:p>
          <a:p>
            <a:r>
              <a:rPr lang="en-US" sz="1000" i="1" dirty="0">
                <a:solidFill>
                  <a:srgbClr val="6B7C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§ 3.8</a:t>
            </a:r>
            <a:endParaRPr lang="en-US" sz="1300" dirty="0"/>
          </a:p>
        </p:txBody>
      </p:sp>
      <p:sp>
        <p:nvSpPr>
          <p:cNvPr id="29" name="Shape 27"/>
          <p:cNvSpPr/>
          <p:nvPr/>
        </p:nvSpPr>
        <p:spPr>
          <a:xfrm>
            <a:off x="4387976" y="2560546"/>
            <a:ext cx="1874032" cy="438798"/>
          </a:xfrm>
          <a:prstGeom prst="rect">
            <a:avLst/>
          </a:prstGeom>
          <a:solidFill>
            <a:srgbClr val="C0392B"/>
          </a:solidFill>
          <a:ln w="12700">
            <a:solidFill>
              <a:srgbClr val="C0392B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0" name="Text 28"/>
          <p:cNvSpPr/>
          <p:nvPr/>
        </p:nvSpPr>
        <p:spPr>
          <a:xfrm>
            <a:off x="4387976" y="2560546"/>
            <a:ext cx="1874032" cy="43879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June 8, 2026</a:t>
            </a:r>
            <a:endParaRPr lang="en-US" sz="1400" dirty="0"/>
          </a:p>
        </p:txBody>
      </p:sp>
      <p:sp>
        <p:nvSpPr>
          <p:cNvPr id="31" name="Shape 29"/>
          <p:cNvSpPr/>
          <p:nvPr/>
        </p:nvSpPr>
        <p:spPr>
          <a:xfrm>
            <a:off x="6719089" y="2560546"/>
            <a:ext cx="1874032" cy="438798"/>
          </a:xfrm>
          <a:prstGeom prst="rect">
            <a:avLst/>
          </a:prstGeom>
          <a:solidFill>
            <a:srgbClr val="FEF3C7"/>
          </a:solidFill>
          <a:ln w="19050">
            <a:solidFill>
              <a:srgbClr val="D4820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2" name="Text 30"/>
          <p:cNvSpPr/>
          <p:nvPr/>
        </p:nvSpPr>
        <p:spPr>
          <a:xfrm>
            <a:off x="6719089" y="2560546"/>
            <a:ext cx="1874032" cy="43879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300" b="1" dirty="0">
                <a:solidFill>
                  <a:srgbClr val="D4820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Aug 2, 2026</a:t>
            </a:r>
            <a:endParaRPr lang="en-US" sz="1300" dirty="0"/>
          </a:p>
        </p:txBody>
      </p:sp>
      <p:sp>
        <p:nvSpPr>
          <p:cNvPr id="33" name="Shape 31"/>
          <p:cNvSpPr/>
          <p:nvPr/>
        </p:nvSpPr>
        <p:spPr>
          <a:xfrm>
            <a:off x="9050202" y="2560546"/>
            <a:ext cx="1874032" cy="438798"/>
          </a:xfrm>
          <a:prstGeom prst="rect">
            <a:avLst/>
          </a:prstGeom>
          <a:solidFill>
            <a:srgbClr val="EBF3FA"/>
          </a:solidFill>
          <a:ln w="19050">
            <a:solidFill>
              <a:srgbClr val="5B7FA6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4" name="Text 32"/>
          <p:cNvSpPr/>
          <p:nvPr/>
        </p:nvSpPr>
        <p:spPr>
          <a:xfrm>
            <a:off x="9050202" y="2560546"/>
            <a:ext cx="1874032" cy="43879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300" b="1" dirty="0">
                <a:solidFill>
                  <a:srgbClr val="5B7F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May 2, 2027</a:t>
            </a:r>
            <a:endParaRPr lang="en-US" sz="1300" dirty="0"/>
          </a:p>
        </p:txBody>
      </p:sp>
      <p:sp>
        <p:nvSpPr>
          <p:cNvPr id="35" name="Shape 33"/>
          <p:cNvSpPr/>
          <p:nvPr/>
        </p:nvSpPr>
        <p:spPr>
          <a:xfrm>
            <a:off x="228540" y="3182177"/>
            <a:ext cx="11838396" cy="804462"/>
          </a:xfrm>
          <a:prstGeom prst="rect">
            <a:avLst/>
          </a:prstGeom>
          <a:solidFill>
            <a:srgbClr val="FFFFFF"/>
          </a:solidFill>
          <a:ln w="6350">
            <a:solidFill>
              <a:srgbClr val="DDE3EE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6" name="Shape 34"/>
          <p:cNvSpPr/>
          <p:nvPr/>
        </p:nvSpPr>
        <p:spPr>
          <a:xfrm>
            <a:off x="228540" y="3182177"/>
            <a:ext cx="54850" cy="804462"/>
          </a:xfrm>
          <a:prstGeom prst="rect">
            <a:avLst/>
          </a:prstGeom>
          <a:solidFill>
            <a:srgbClr val="1C2D4A"/>
          </a:solidFill>
          <a:ln w="12700">
            <a:solidFill>
              <a:srgbClr val="1C2D4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7" name="Shape 35"/>
          <p:cNvSpPr/>
          <p:nvPr/>
        </p:nvSpPr>
        <p:spPr>
          <a:xfrm>
            <a:off x="274248" y="3401575"/>
            <a:ext cx="319957" cy="319957"/>
          </a:xfrm>
          <a:prstGeom prst="ellipse">
            <a:avLst/>
          </a:prstGeom>
          <a:solidFill>
            <a:srgbClr val="1C2D4A"/>
          </a:solidFill>
          <a:ln w="12700">
            <a:solidFill>
              <a:srgbClr val="1C2D4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38" name="Text 36"/>
          <p:cNvSpPr/>
          <p:nvPr/>
        </p:nvSpPr>
        <p:spPr>
          <a:xfrm>
            <a:off x="274248" y="3401575"/>
            <a:ext cx="319957" cy="3199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3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</a:t>
            </a:r>
            <a:endParaRPr lang="en-US" sz="1300" dirty="0"/>
          </a:p>
        </p:txBody>
      </p:sp>
      <p:sp>
        <p:nvSpPr>
          <p:cNvPr id="39" name="Text 37"/>
          <p:cNvSpPr/>
          <p:nvPr/>
        </p:nvSpPr>
        <p:spPr>
          <a:xfrm>
            <a:off x="639913" y="3255309"/>
            <a:ext cx="3519523" cy="658197"/>
          </a:xfrm>
          <a:prstGeom prst="rect">
            <a:avLst/>
          </a:prstGeom>
          <a:noFill/>
          <a:ln/>
        </p:spPr>
        <p:txBody>
          <a:bodyPr wrap="square" lIns="0" tIns="76180" rIns="0" bIns="0" rtlCol="0" anchor="ctr"/>
          <a:lstStyle/>
          <a:p>
            <a:r>
              <a:rPr lang="en-US" sz="1300" b="1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Closing Deadline</a:t>
            </a:r>
            <a:endParaRPr lang="en-US" sz="1300" dirty="0"/>
          </a:p>
          <a:p>
            <a:r>
              <a:rPr lang="en-US" sz="1000" i="1" dirty="0">
                <a:solidFill>
                  <a:srgbClr val="6B7C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§ 6.1.1</a:t>
            </a:r>
            <a:endParaRPr lang="en-US" sz="1300" dirty="0"/>
          </a:p>
        </p:txBody>
      </p:sp>
      <p:sp>
        <p:nvSpPr>
          <p:cNvPr id="40" name="Shape 38"/>
          <p:cNvSpPr/>
          <p:nvPr/>
        </p:nvSpPr>
        <p:spPr>
          <a:xfrm>
            <a:off x="4387976" y="3365009"/>
            <a:ext cx="1874032" cy="438798"/>
          </a:xfrm>
          <a:prstGeom prst="rect">
            <a:avLst/>
          </a:prstGeom>
          <a:solidFill>
            <a:srgbClr val="C0392B"/>
          </a:solidFill>
          <a:ln w="12700">
            <a:solidFill>
              <a:srgbClr val="C0392B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41" name="Text 39"/>
          <p:cNvSpPr/>
          <p:nvPr/>
        </p:nvSpPr>
        <p:spPr>
          <a:xfrm>
            <a:off x="4387976" y="3365009"/>
            <a:ext cx="1874032" cy="43879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August 27, 2026</a:t>
            </a:r>
            <a:endParaRPr lang="en-US" sz="1400" dirty="0"/>
          </a:p>
        </p:txBody>
      </p:sp>
      <p:sp>
        <p:nvSpPr>
          <p:cNvPr id="42" name="Shape 40"/>
          <p:cNvSpPr/>
          <p:nvPr/>
        </p:nvSpPr>
        <p:spPr>
          <a:xfrm>
            <a:off x="6719089" y="3365009"/>
            <a:ext cx="1874032" cy="438798"/>
          </a:xfrm>
          <a:prstGeom prst="rect">
            <a:avLst/>
          </a:prstGeom>
          <a:solidFill>
            <a:srgbClr val="FEF3C7"/>
          </a:solidFill>
          <a:ln w="19050">
            <a:solidFill>
              <a:srgbClr val="D4820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43" name="Text 41"/>
          <p:cNvSpPr/>
          <p:nvPr/>
        </p:nvSpPr>
        <p:spPr>
          <a:xfrm>
            <a:off x="6719089" y="3365009"/>
            <a:ext cx="1874032" cy="43879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300" b="1" dirty="0">
                <a:solidFill>
                  <a:srgbClr val="D4820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October 21, 2027</a:t>
            </a:r>
            <a:endParaRPr lang="en-US" sz="1300" dirty="0"/>
          </a:p>
        </p:txBody>
      </p:sp>
      <p:sp>
        <p:nvSpPr>
          <p:cNvPr id="44" name="Shape 42"/>
          <p:cNvSpPr/>
          <p:nvPr/>
        </p:nvSpPr>
        <p:spPr>
          <a:xfrm>
            <a:off x="9050202" y="3365009"/>
            <a:ext cx="1874032" cy="438798"/>
          </a:xfrm>
          <a:prstGeom prst="rect">
            <a:avLst/>
          </a:prstGeom>
          <a:solidFill>
            <a:srgbClr val="EBF3FA"/>
          </a:solidFill>
          <a:ln w="19050">
            <a:solidFill>
              <a:srgbClr val="5B7FA6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45" name="Text 43"/>
          <p:cNvSpPr/>
          <p:nvPr/>
        </p:nvSpPr>
        <p:spPr>
          <a:xfrm>
            <a:off x="9050202" y="3365009"/>
            <a:ext cx="1874032" cy="43879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300" b="1" dirty="0">
                <a:solidFill>
                  <a:srgbClr val="5B7F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Jul 20, 2027</a:t>
            </a:r>
            <a:endParaRPr lang="en-US" sz="1300" dirty="0"/>
          </a:p>
        </p:txBody>
      </p:sp>
      <p:sp>
        <p:nvSpPr>
          <p:cNvPr id="46" name="Shape 44"/>
          <p:cNvSpPr/>
          <p:nvPr/>
        </p:nvSpPr>
        <p:spPr>
          <a:xfrm>
            <a:off x="228540" y="3986639"/>
            <a:ext cx="11838396" cy="804462"/>
          </a:xfrm>
          <a:prstGeom prst="rect">
            <a:avLst/>
          </a:prstGeom>
          <a:solidFill>
            <a:srgbClr val="F4F6FA"/>
          </a:solidFill>
          <a:ln w="6350">
            <a:solidFill>
              <a:srgbClr val="DDE3EE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47" name="Shape 45"/>
          <p:cNvSpPr/>
          <p:nvPr/>
        </p:nvSpPr>
        <p:spPr>
          <a:xfrm>
            <a:off x="228540" y="3986639"/>
            <a:ext cx="54850" cy="804462"/>
          </a:xfrm>
          <a:prstGeom prst="rect">
            <a:avLst/>
          </a:prstGeom>
          <a:solidFill>
            <a:srgbClr val="1C2D4A"/>
          </a:solidFill>
          <a:ln w="12700">
            <a:solidFill>
              <a:srgbClr val="1C2D4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48" name="Shape 46"/>
          <p:cNvSpPr/>
          <p:nvPr/>
        </p:nvSpPr>
        <p:spPr>
          <a:xfrm>
            <a:off x="274248" y="4206037"/>
            <a:ext cx="319957" cy="319957"/>
          </a:xfrm>
          <a:prstGeom prst="ellipse">
            <a:avLst/>
          </a:prstGeom>
          <a:solidFill>
            <a:srgbClr val="1C2D4A"/>
          </a:solidFill>
          <a:ln w="12700">
            <a:solidFill>
              <a:srgbClr val="1C2D4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49" name="Text 47"/>
          <p:cNvSpPr/>
          <p:nvPr/>
        </p:nvSpPr>
        <p:spPr>
          <a:xfrm>
            <a:off x="274248" y="4206037"/>
            <a:ext cx="319957" cy="3199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3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</a:t>
            </a:r>
            <a:endParaRPr lang="en-US" sz="1300" dirty="0"/>
          </a:p>
        </p:txBody>
      </p:sp>
      <p:sp>
        <p:nvSpPr>
          <p:cNvPr id="50" name="Text 48"/>
          <p:cNvSpPr/>
          <p:nvPr/>
        </p:nvSpPr>
        <p:spPr>
          <a:xfrm>
            <a:off x="639913" y="4059771"/>
            <a:ext cx="3519523" cy="658197"/>
          </a:xfrm>
          <a:prstGeom prst="rect">
            <a:avLst/>
          </a:prstGeom>
          <a:noFill/>
          <a:ln/>
        </p:spPr>
        <p:txBody>
          <a:bodyPr wrap="square" lIns="0" tIns="76180" rIns="0" bIns="0" rtlCol="0" anchor="ctr"/>
          <a:lstStyle/>
          <a:p>
            <a:r>
              <a:rPr lang="en-US" sz="1300" b="1" dirty="0">
                <a:solidFill>
                  <a:srgbClr val="1A1A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Commencement of Construction — Phase I</a:t>
            </a:r>
            <a:endParaRPr lang="en-US" sz="1300" dirty="0"/>
          </a:p>
          <a:p>
            <a:r>
              <a:rPr lang="en-US" sz="1000" i="1" dirty="0">
                <a:solidFill>
                  <a:srgbClr val="6B7C9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§ 7.2.2</a:t>
            </a:r>
            <a:endParaRPr lang="en-US" sz="1300" dirty="0"/>
          </a:p>
        </p:txBody>
      </p:sp>
      <p:sp>
        <p:nvSpPr>
          <p:cNvPr id="51" name="Shape 49"/>
          <p:cNvSpPr/>
          <p:nvPr/>
        </p:nvSpPr>
        <p:spPr>
          <a:xfrm>
            <a:off x="4387976" y="4169471"/>
            <a:ext cx="1874032" cy="438798"/>
          </a:xfrm>
          <a:prstGeom prst="rect">
            <a:avLst/>
          </a:prstGeom>
          <a:solidFill>
            <a:srgbClr val="C0392B"/>
          </a:solidFill>
          <a:ln w="12700">
            <a:solidFill>
              <a:srgbClr val="C0392B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52" name="Text 50"/>
          <p:cNvSpPr/>
          <p:nvPr/>
        </p:nvSpPr>
        <p:spPr>
          <a:xfrm>
            <a:off x="4387976" y="4169471"/>
            <a:ext cx="1874032" cy="43879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February 23, 2027</a:t>
            </a:r>
            <a:endParaRPr lang="en-US" sz="1400" dirty="0"/>
          </a:p>
        </p:txBody>
      </p:sp>
      <p:sp>
        <p:nvSpPr>
          <p:cNvPr id="53" name="Shape 51"/>
          <p:cNvSpPr/>
          <p:nvPr/>
        </p:nvSpPr>
        <p:spPr>
          <a:xfrm>
            <a:off x="6719089" y="4169471"/>
            <a:ext cx="1874032" cy="438798"/>
          </a:xfrm>
          <a:prstGeom prst="rect">
            <a:avLst/>
          </a:prstGeom>
          <a:solidFill>
            <a:srgbClr val="FEF3C7"/>
          </a:solidFill>
          <a:ln w="19050">
            <a:solidFill>
              <a:srgbClr val="D4820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54" name="Text 52"/>
          <p:cNvSpPr/>
          <p:nvPr/>
        </p:nvSpPr>
        <p:spPr>
          <a:xfrm>
            <a:off x="6719089" y="4169471"/>
            <a:ext cx="1874032" cy="43879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300" b="1" dirty="0">
                <a:solidFill>
                  <a:srgbClr val="D4820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May 13, 2027</a:t>
            </a:r>
            <a:endParaRPr lang="en-US" sz="1300" dirty="0"/>
          </a:p>
        </p:txBody>
      </p:sp>
      <p:sp>
        <p:nvSpPr>
          <p:cNvPr id="55" name="Shape 53"/>
          <p:cNvSpPr/>
          <p:nvPr/>
        </p:nvSpPr>
        <p:spPr>
          <a:xfrm>
            <a:off x="9050202" y="4169471"/>
            <a:ext cx="1874032" cy="438798"/>
          </a:xfrm>
          <a:prstGeom prst="rect">
            <a:avLst/>
          </a:prstGeom>
          <a:solidFill>
            <a:srgbClr val="EBF3FA"/>
          </a:solidFill>
          <a:ln w="19050">
            <a:solidFill>
              <a:srgbClr val="5B7FA6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56" name="Text 54"/>
          <p:cNvSpPr/>
          <p:nvPr/>
        </p:nvSpPr>
        <p:spPr>
          <a:xfrm>
            <a:off x="9050202" y="4169471"/>
            <a:ext cx="1874032" cy="43879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300" b="1" dirty="0">
                <a:solidFill>
                  <a:srgbClr val="5B7F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Jan 16, 2028</a:t>
            </a:r>
            <a:endParaRPr lang="en-US" sz="1300" dirty="0"/>
          </a:p>
        </p:txBody>
      </p:sp>
      <p:sp>
        <p:nvSpPr>
          <p:cNvPr id="57" name="Shape 55"/>
          <p:cNvSpPr/>
          <p:nvPr/>
        </p:nvSpPr>
        <p:spPr>
          <a:xfrm>
            <a:off x="228540" y="4836809"/>
            <a:ext cx="11838396" cy="0"/>
          </a:xfrm>
          <a:prstGeom prst="line">
            <a:avLst/>
          </a:prstGeom>
          <a:noFill/>
          <a:ln w="12700">
            <a:solidFill>
              <a:srgbClr val="DDE3EE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58" name="Shape 56"/>
          <p:cNvSpPr/>
          <p:nvPr/>
        </p:nvSpPr>
        <p:spPr>
          <a:xfrm>
            <a:off x="228540" y="4900800"/>
            <a:ext cx="201116" cy="201116"/>
          </a:xfrm>
          <a:prstGeom prst="rect">
            <a:avLst/>
          </a:prstGeom>
          <a:solidFill>
            <a:srgbClr val="C0392B"/>
          </a:solidFill>
          <a:ln w="12700">
            <a:solidFill>
              <a:srgbClr val="C0392B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59" name="Text 57"/>
          <p:cNvSpPr/>
          <p:nvPr/>
        </p:nvSpPr>
        <p:spPr>
          <a:xfrm>
            <a:off x="475364" y="4900800"/>
            <a:ext cx="3473815" cy="2011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dirty="0">
                <a:solidFill>
                  <a:srgbClr val="3D4E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= Current LDA deadline with *Mayor 4/10/26 Extension</a:t>
            </a:r>
            <a:endParaRPr lang="en-US" sz="1000" dirty="0"/>
          </a:p>
        </p:txBody>
      </p:sp>
      <p:sp>
        <p:nvSpPr>
          <p:cNvPr id="60" name="Shape 58"/>
          <p:cNvSpPr/>
          <p:nvPr/>
        </p:nvSpPr>
        <p:spPr>
          <a:xfrm>
            <a:off x="4022312" y="4900800"/>
            <a:ext cx="201116" cy="201116"/>
          </a:xfrm>
          <a:prstGeom prst="rect">
            <a:avLst/>
          </a:prstGeom>
          <a:solidFill>
            <a:srgbClr val="FEF3C7"/>
          </a:solidFill>
          <a:ln w="19050">
            <a:solidFill>
              <a:srgbClr val="D4820A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61" name="Text 59"/>
          <p:cNvSpPr/>
          <p:nvPr/>
        </p:nvSpPr>
        <p:spPr>
          <a:xfrm>
            <a:off x="4269136" y="4882518"/>
            <a:ext cx="3748064" cy="5420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00" b="1" dirty="0">
                <a:solidFill>
                  <a:srgbClr val="3D4E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Mayor Proposal – 12 Months to Closing (with 6 months </a:t>
            </a:r>
          </a:p>
          <a:p>
            <a:r>
              <a:rPr lang="en-US" sz="1200" b="1" dirty="0">
                <a:solidFill>
                  <a:srgbClr val="3D4E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Extension of Initial Study Period) + Legal Memorialize Northern Boundary</a:t>
            </a:r>
          </a:p>
        </p:txBody>
      </p:sp>
      <p:sp>
        <p:nvSpPr>
          <p:cNvPr id="62" name="Shape 60"/>
          <p:cNvSpPr/>
          <p:nvPr/>
        </p:nvSpPr>
        <p:spPr>
          <a:xfrm>
            <a:off x="8227456" y="4900800"/>
            <a:ext cx="201116" cy="201116"/>
          </a:xfrm>
          <a:prstGeom prst="rect">
            <a:avLst/>
          </a:prstGeom>
          <a:solidFill>
            <a:srgbClr val="EBF3FA"/>
          </a:solidFill>
          <a:ln w="19050">
            <a:solidFill>
              <a:srgbClr val="5B7FA6"/>
            </a:solidFill>
            <a:prstDash val="solid"/>
          </a:ln>
        </p:spPr>
        <p:txBody>
          <a:bodyPr/>
          <a:lstStyle/>
          <a:p>
            <a:endParaRPr lang="en-US" sz="1799"/>
          </a:p>
        </p:txBody>
      </p:sp>
      <p:sp>
        <p:nvSpPr>
          <p:cNvPr id="63" name="Text 61"/>
          <p:cNvSpPr/>
          <p:nvPr/>
        </p:nvSpPr>
        <p:spPr>
          <a:xfrm>
            <a:off x="8474280" y="4900800"/>
            <a:ext cx="3382399" cy="30734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dirty="0">
                <a:solidFill>
                  <a:srgbClr val="3D4E6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12-mo. ext.: Developer Demanded 12-Month Initial Study Period Extension</a:t>
            </a:r>
            <a:endParaRPr lang="en-US" sz="10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1EB1C-18F2-3973-62E3-C75319C0A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0CBE5C-93EB-EBCA-A3A3-225A3E9A2BF7}"/>
              </a:ext>
            </a:extLst>
          </p:cNvPr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34395C-72C2-C598-8684-3533E477EB0B}"/>
              </a:ext>
            </a:extLst>
          </p:cNvPr>
          <p:cNvSpPr/>
          <p:nvPr/>
        </p:nvSpPr>
        <p:spPr>
          <a:xfrm>
            <a:off x="164592" y="0"/>
            <a:ext cx="12024360" cy="12801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CVP Site Plan</a:t>
            </a:r>
          </a:p>
          <a:p>
            <a:pPr algn="ctr"/>
            <a:r>
              <a:rPr lang="en-US" sz="4400" b="1" dirty="0"/>
              <a:t>(Provided to Town April 9</a:t>
            </a:r>
            <a:r>
              <a:rPr lang="en-US" sz="4400" b="1" baseline="30000" dirty="0"/>
              <a:t>th</a:t>
            </a:r>
            <a:r>
              <a:rPr lang="en-US" sz="4400" b="1" dirty="0"/>
              <a:t>)</a:t>
            </a:r>
            <a:endParaRPr sz="4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C64D84-B3F8-B0F3-DE68-11EE7D22AD55}"/>
              </a:ext>
            </a:extLst>
          </p:cNvPr>
          <p:cNvSpPr/>
          <p:nvPr/>
        </p:nvSpPr>
        <p:spPr>
          <a:xfrm>
            <a:off x="0" y="6466242"/>
            <a:ext cx="12188952" cy="3200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15B932-F3FE-EFF6-5470-701390DA6279}"/>
              </a:ext>
            </a:extLst>
          </p:cNvPr>
          <p:cNvSpPr txBox="1"/>
          <p:nvPr/>
        </p:nvSpPr>
        <p:spPr>
          <a:xfrm>
            <a:off x="889691" y="640080"/>
            <a:ext cx="1026458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4400" dirty="0">
              <a:solidFill>
                <a:srgbClr val="002060"/>
              </a:solidFill>
            </a:endParaRPr>
          </a:p>
          <a:p>
            <a:pPr algn="ctr"/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6CECA4-3265-BCE3-6D19-B08DFE5FB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212" y="1284642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518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1E276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64592" y="0"/>
            <a:ext cx="12024360" cy="1280160"/>
          </a:xfrm>
          <a:prstGeom prst="rect">
            <a:avLst/>
          </a:prstGeom>
          <a:solidFill>
            <a:srgbClr val="1E276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45720"/>
            <a:ext cx="11430000" cy="868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600" b="1" i="0">
                <a:solidFill>
                  <a:srgbClr val="FFFFFF"/>
                </a:solidFill>
                <a:latin typeface="Cambria"/>
              </a:rPr>
              <a:t>Palmer Concept Plan Submitted During LDA Negotiations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848152"/>
            <a:ext cx="11430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000" b="1" i="0" dirty="0">
                <a:solidFill>
                  <a:srgbClr val="CADCFC"/>
                </a:solidFill>
                <a:latin typeface="Calibri"/>
              </a:rPr>
              <a:t>NOVEMBER 2024  ·  </a:t>
            </a:r>
            <a:r>
              <a:rPr lang="en-US" sz="2000" b="1" i="0" dirty="0">
                <a:solidFill>
                  <a:srgbClr val="CADCFC"/>
                </a:solidFill>
                <a:latin typeface="Calibri"/>
              </a:rPr>
              <a:t>Palmer Preferred Road Location – Submitted during LDA negotiations</a:t>
            </a:r>
            <a:endParaRPr sz="2000" b="1" i="0" dirty="0">
              <a:solidFill>
                <a:srgbClr val="CADCFC"/>
              </a:solidFill>
              <a:latin typeface="Calibri"/>
            </a:endParaRPr>
          </a:p>
        </p:txBody>
      </p:sp>
      <p:pic>
        <p:nvPicPr>
          <p:cNvPr id="6" name="Picture 5" descr="slide_page-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932" y="1385422"/>
            <a:ext cx="7680959" cy="51206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37960"/>
            <a:ext cx="12188952" cy="320040"/>
          </a:xfrm>
          <a:prstGeom prst="rect">
            <a:avLst/>
          </a:prstGeom>
          <a:solidFill>
            <a:srgbClr val="1E276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CACA198D-D5BE-6D06-D830-9D44DD47C3B6}"/>
              </a:ext>
            </a:extLst>
          </p:cNvPr>
          <p:cNvSpPr/>
          <p:nvPr/>
        </p:nvSpPr>
        <p:spPr>
          <a:xfrm rot="15083239">
            <a:off x="4014171" y="1498083"/>
            <a:ext cx="191632" cy="1657671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884939-D036-4DB2-3092-5BCD182DBE47}"/>
              </a:ext>
            </a:extLst>
          </p:cNvPr>
          <p:cNvSpPr txBox="1"/>
          <p:nvPr/>
        </p:nvSpPr>
        <p:spPr>
          <a:xfrm>
            <a:off x="786897" y="2095026"/>
            <a:ext cx="26758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Agreed Northern Boundary Line</a:t>
            </a:r>
          </a:p>
          <a:p>
            <a:r>
              <a:rPr lang="en-US" sz="2800" dirty="0">
                <a:solidFill>
                  <a:srgbClr val="FF0000"/>
                </a:solidFill>
              </a:rPr>
              <a:t>(same)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A75FE8-C0EA-61D8-FEF5-62BB4729DB6A}"/>
              </a:ext>
            </a:extLst>
          </p:cNvPr>
          <p:cNvSpPr txBox="1"/>
          <p:nvPr/>
        </p:nvSpPr>
        <p:spPr>
          <a:xfrm>
            <a:off x="6517341" y="2807315"/>
            <a:ext cx="18467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Palmer’s Stated</a:t>
            </a:r>
          </a:p>
          <a:p>
            <a:r>
              <a:rPr lang="en-US" b="1" dirty="0">
                <a:solidFill>
                  <a:srgbClr val="0070C0"/>
                </a:solidFill>
              </a:rPr>
              <a:t>Preferred  Access Road location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D2844D7-E01F-ED89-6A16-12EED7F1491B}"/>
              </a:ext>
            </a:extLst>
          </p:cNvPr>
          <p:cNvCxnSpPr>
            <a:cxnSpLocks/>
          </p:cNvCxnSpPr>
          <p:nvPr/>
        </p:nvCxnSpPr>
        <p:spPr>
          <a:xfrm flipH="1">
            <a:off x="5889901" y="3128682"/>
            <a:ext cx="764600" cy="1215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5EC018-475A-A1A8-FFC3-0DA24B0805F3}"/>
              </a:ext>
            </a:extLst>
          </p:cNvPr>
          <p:cNvCxnSpPr/>
          <p:nvPr/>
        </p:nvCxnSpPr>
        <p:spPr>
          <a:xfrm>
            <a:off x="4751294" y="1971575"/>
            <a:ext cx="1219200" cy="3553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1E276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64592" y="0"/>
            <a:ext cx="12024360" cy="1280160"/>
          </a:xfrm>
          <a:prstGeom prst="rect">
            <a:avLst/>
          </a:prstGeom>
          <a:solidFill>
            <a:srgbClr val="1E276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45720"/>
            <a:ext cx="11430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600" b="1" dirty="0">
                <a:solidFill>
                  <a:srgbClr val="FFFFFF"/>
                </a:solidFill>
                <a:latin typeface="Cambria"/>
              </a:rPr>
              <a:t>Palmer Depiction of Preferred Road Location + Cropper Land Swap Area</a:t>
            </a:r>
            <a:endParaRPr sz="2600" b="1" i="0" dirty="0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4162" y="665777"/>
            <a:ext cx="1143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dirty="0">
                <a:solidFill>
                  <a:srgbClr val="CADCFC"/>
                </a:solidFill>
                <a:latin typeface="Calibri"/>
              </a:rPr>
              <a:t>February 4, 2025 </a:t>
            </a:r>
            <a:r>
              <a:rPr sz="2000" b="1" i="0" dirty="0">
                <a:solidFill>
                  <a:srgbClr val="CADCFC"/>
                </a:solidFill>
                <a:latin typeface="Calibri"/>
              </a:rPr>
              <a:t>· 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37960"/>
            <a:ext cx="12188952" cy="320040"/>
          </a:xfrm>
          <a:prstGeom prst="rect">
            <a:avLst/>
          </a:prstGeom>
          <a:solidFill>
            <a:srgbClr val="1E276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38EED4-776C-11F3-6C95-7E6576657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494" y="1407774"/>
            <a:ext cx="7247012" cy="50025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1491B7-273D-25C5-2257-14E70897F03A}"/>
              </a:ext>
            </a:extLst>
          </p:cNvPr>
          <p:cNvSpPr txBox="1"/>
          <p:nvPr/>
        </p:nvSpPr>
        <p:spPr>
          <a:xfrm>
            <a:off x="408845" y="1883985"/>
            <a:ext cx="26758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Agreed Northern Boundary Line</a:t>
            </a:r>
          </a:p>
          <a:p>
            <a:r>
              <a:rPr lang="en-US" sz="2800" dirty="0">
                <a:solidFill>
                  <a:srgbClr val="FF0000"/>
                </a:solidFill>
              </a:rPr>
              <a:t>(same)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2C5B16E0-EBDD-157E-6011-353D0ED65FF2}"/>
              </a:ext>
            </a:extLst>
          </p:cNvPr>
          <p:cNvSpPr/>
          <p:nvPr/>
        </p:nvSpPr>
        <p:spPr>
          <a:xfrm rot="16200000">
            <a:off x="3773102" y="1317600"/>
            <a:ext cx="154006" cy="1657671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17FC55D-45B4-BD47-ED1A-0FDA05AF88EE}"/>
              </a:ext>
            </a:extLst>
          </p:cNvPr>
          <p:cNvCxnSpPr/>
          <p:nvPr/>
        </p:nvCxnSpPr>
        <p:spPr>
          <a:xfrm>
            <a:off x="4267199" y="1960354"/>
            <a:ext cx="1219200" cy="3553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FE0D362-B5C2-EFA4-1D28-AB068AE9D9FC}"/>
              </a:ext>
            </a:extLst>
          </p:cNvPr>
          <p:cNvSpPr txBox="1"/>
          <p:nvPr/>
        </p:nvSpPr>
        <p:spPr>
          <a:xfrm>
            <a:off x="6176772" y="3867858"/>
            <a:ext cx="2531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Palmer’s Proposal for </a:t>
            </a:r>
          </a:p>
          <a:p>
            <a:r>
              <a:rPr lang="en-US" b="1" dirty="0">
                <a:solidFill>
                  <a:srgbClr val="002060"/>
                </a:solidFill>
              </a:rPr>
              <a:t>Cropper Land Swap Area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E3FD98B-9FB1-FB53-37F2-CBDCC649D36B}"/>
              </a:ext>
            </a:extLst>
          </p:cNvPr>
          <p:cNvCxnSpPr/>
          <p:nvPr/>
        </p:nvCxnSpPr>
        <p:spPr>
          <a:xfrm flipH="1">
            <a:off x="5701553" y="4329953"/>
            <a:ext cx="475219" cy="349623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1E276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64592" y="0"/>
            <a:ext cx="12024360" cy="1280160"/>
          </a:xfrm>
          <a:prstGeom prst="rect">
            <a:avLst/>
          </a:prstGeom>
          <a:solidFill>
            <a:srgbClr val="1E276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45720"/>
            <a:ext cx="11430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600" b="1" i="0" dirty="0">
                <a:solidFill>
                  <a:srgbClr val="FFFFFF"/>
                </a:solidFill>
                <a:latin typeface="Cambria"/>
              </a:rPr>
              <a:t>Palmer </a:t>
            </a:r>
            <a:r>
              <a:rPr lang="en-US" sz="2600" b="1" i="0" dirty="0">
                <a:solidFill>
                  <a:srgbClr val="FFFFFF"/>
                </a:solidFill>
                <a:latin typeface="Cambria"/>
              </a:rPr>
              <a:t>Concept Design </a:t>
            </a:r>
            <a:r>
              <a:rPr lang="en-US" sz="2600" b="1" dirty="0">
                <a:solidFill>
                  <a:srgbClr val="FFFFFF"/>
                </a:solidFill>
                <a:latin typeface="Cambria"/>
              </a:rPr>
              <a:t>for </a:t>
            </a:r>
            <a:r>
              <a:rPr sz="2600" b="1" i="0" dirty="0">
                <a:solidFill>
                  <a:srgbClr val="FFFFFF"/>
                </a:solidFill>
                <a:latin typeface="Cambria"/>
              </a:rPr>
              <a:t>LDA Provided to Town on March 10, 2025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880050"/>
            <a:ext cx="11430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000" b="1" i="0" dirty="0">
                <a:solidFill>
                  <a:srgbClr val="CADCFC"/>
                </a:solidFill>
                <a:latin typeface="Calibri"/>
              </a:rPr>
              <a:t>MARCH 10, 2025  ·  </a:t>
            </a:r>
            <a:r>
              <a:rPr lang="en-US" sz="2000" b="1" i="0" dirty="0">
                <a:solidFill>
                  <a:srgbClr val="CADCFC"/>
                </a:solidFill>
                <a:latin typeface="Calibri"/>
              </a:rPr>
              <a:t>Concept Plan Exhibit (Attached </a:t>
            </a:r>
            <a:r>
              <a:rPr lang="en-US" sz="2000" b="1" dirty="0">
                <a:solidFill>
                  <a:srgbClr val="CADCFC"/>
                </a:solidFill>
                <a:latin typeface="Calibri"/>
              </a:rPr>
              <a:t>to LDA)</a:t>
            </a:r>
            <a:endParaRPr sz="2000" b="1" i="0" dirty="0">
              <a:solidFill>
                <a:srgbClr val="CADCFC"/>
              </a:solidFill>
              <a:latin typeface="Calibri"/>
            </a:endParaRPr>
          </a:p>
        </p:txBody>
      </p:sp>
      <p:pic>
        <p:nvPicPr>
          <p:cNvPr id="6" name="Picture 5" descr="slide_page-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167" y="1417320"/>
            <a:ext cx="3956858" cy="51206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37960"/>
            <a:ext cx="12188952" cy="320040"/>
          </a:xfrm>
          <a:prstGeom prst="rect">
            <a:avLst/>
          </a:prstGeom>
          <a:solidFill>
            <a:srgbClr val="1E276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0B0E5-89F3-6E19-BB50-CBD323916992}"/>
              </a:ext>
            </a:extLst>
          </p:cNvPr>
          <p:cNvSpPr txBox="1"/>
          <p:nvPr/>
        </p:nvSpPr>
        <p:spPr>
          <a:xfrm>
            <a:off x="975893" y="2162759"/>
            <a:ext cx="406919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Town Legal Counsel notes shape</a:t>
            </a:r>
          </a:p>
          <a:p>
            <a:r>
              <a:rPr lang="en-US" dirty="0"/>
              <a:t>did not match the agreed-upon </a:t>
            </a:r>
          </a:p>
          <a:p>
            <a:r>
              <a:rPr lang="en-US" dirty="0"/>
              <a:t>Property shape; requests </a:t>
            </a:r>
          </a:p>
          <a:p>
            <a:r>
              <a:rPr lang="en-US" dirty="0"/>
              <a:t>revision to show the entire Property and </a:t>
            </a:r>
          </a:p>
          <a:p>
            <a:r>
              <a:rPr lang="en-US" dirty="0"/>
              <a:t>concept for Council consideration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Palmer/Cropper declined  to show </a:t>
            </a:r>
          </a:p>
          <a:p>
            <a:r>
              <a:rPr lang="en-US" b="1" dirty="0">
                <a:solidFill>
                  <a:srgbClr val="FF0000"/>
                </a:solidFill>
              </a:rPr>
              <a:t>Concept Design in context of </a:t>
            </a:r>
          </a:p>
          <a:p>
            <a:r>
              <a:rPr lang="en-US" b="1" dirty="0">
                <a:solidFill>
                  <a:srgbClr val="FF0000"/>
                </a:solidFill>
              </a:rPr>
              <a:t>entire agreed Property line citing </a:t>
            </a:r>
          </a:p>
          <a:p>
            <a:r>
              <a:rPr lang="en-US" b="1" dirty="0">
                <a:solidFill>
                  <a:srgbClr val="FF0000"/>
                </a:solidFill>
              </a:rPr>
              <a:t>expense in creating</a:t>
            </a:r>
          </a:p>
        </p:txBody>
      </p:sp>
      <p:sp>
        <p:nvSpPr>
          <p:cNvPr id="11" name="Double Bracket 10">
            <a:extLst>
              <a:ext uri="{FF2B5EF4-FFF2-40B4-BE49-F238E27FC236}">
                <a16:creationId xmlns:a16="http://schemas.microsoft.com/office/drawing/2014/main" id="{EBEBCEB1-51FE-21B9-A769-B561F5CC0EF6}"/>
              </a:ext>
            </a:extLst>
          </p:cNvPr>
          <p:cNvSpPr/>
          <p:nvPr/>
        </p:nvSpPr>
        <p:spPr>
          <a:xfrm>
            <a:off x="7221071" y="1417320"/>
            <a:ext cx="685800" cy="281432"/>
          </a:xfrm>
          <a:prstGeom prst="bracket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1CF121-DC8E-6DAF-5FBA-3668CFFD66E4}"/>
              </a:ext>
            </a:extLst>
          </p:cNvPr>
          <p:cNvSpPr txBox="1"/>
          <p:nvPr/>
        </p:nvSpPr>
        <p:spPr>
          <a:xfrm>
            <a:off x="8379025" y="1417320"/>
            <a:ext cx="2269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Palmer’s Handwriting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B0B5E5-75FA-5442-F25A-AA0EC2798CF9}"/>
              </a:ext>
            </a:extLst>
          </p:cNvPr>
          <p:cNvCxnSpPr/>
          <p:nvPr/>
        </p:nvCxnSpPr>
        <p:spPr>
          <a:xfrm flipH="1" flipV="1">
            <a:off x="7995030" y="1576274"/>
            <a:ext cx="295835" cy="439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1E276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64592" y="0"/>
            <a:ext cx="12024360" cy="1280160"/>
          </a:xfrm>
          <a:prstGeom prst="rect">
            <a:avLst/>
          </a:prstGeom>
          <a:solidFill>
            <a:srgbClr val="1E276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65760" y="45720"/>
            <a:ext cx="11430000" cy="868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600" b="1" i="0" dirty="0">
                <a:solidFill>
                  <a:srgbClr val="FFFFFF"/>
                </a:solidFill>
                <a:latin typeface="Cambria"/>
              </a:rPr>
              <a:t>Palmer Exhibits for LDA Provided to Town on March 10, 2025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826887"/>
            <a:ext cx="11430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000" b="1" i="0" dirty="0">
                <a:solidFill>
                  <a:srgbClr val="CADCFC"/>
                </a:solidFill>
                <a:latin typeface="Calibri"/>
              </a:rPr>
              <a:t>MARCH 10, 2025  · </a:t>
            </a:r>
            <a:r>
              <a:rPr lang="en-US" sz="2000" b="1" i="0" dirty="0">
                <a:solidFill>
                  <a:srgbClr val="CADCFC"/>
                </a:solidFill>
                <a:latin typeface="Calibri"/>
              </a:rPr>
              <a:t> </a:t>
            </a:r>
            <a:r>
              <a:rPr sz="2000" b="1" i="0" dirty="0">
                <a:solidFill>
                  <a:srgbClr val="CADCFC"/>
                </a:solidFill>
                <a:latin typeface="Calibri"/>
              </a:rPr>
              <a:t>EXHIBIT 'D'</a:t>
            </a:r>
          </a:p>
        </p:txBody>
      </p:sp>
      <p:pic>
        <p:nvPicPr>
          <p:cNvPr id="6" name="Picture 5" descr="slide_page-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93638" y="740113"/>
            <a:ext cx="5333542" cy="69022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37960"/>
            <a:ext cx="12188952" cy="320040"/>
          </a:xfrm>
          <a:prstGeom prst="rect">
            <a:avLst/>
          </a:prstGeom>
          <a:solidFill>
            <a:srgbClr val="1E276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B067D4-6645-D25D-A91E-C99CA9DD3D4D}"/>
              </a:ext>
            </a:extLst>
          </p:cNvPr>
          <p:cNvSpPr txBox="1"/>
          <p:nvPr/>
        </p:nvSpPr>
        <p:spPr>
          <a:xfrm>
            <a:off x="291793" y="2187653"/>
            <a:ext cx="26758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Agreed Northern Boundary Line</a:t>
            </a:r>
          </a:p>
          <a:p>
            <a:r>
              <a:rPr lang="en-US" sz="2800" dirty="0">
                <a:solidFill>
                  <a:srgbClr val="FF0000"/>
                </a:solidFill>
              </a:rPr>
              <a:t>(same)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74146F19-DB09-875A-6BE5-0E7172192538}"/>
              </a:ext>
            </a:extLst>
          </p:cNvPr>
          <p:cNvSpPr/>
          <p:nvPr/>
        </p:nvSpPr>
        <p:spPr>
          <a:xfrm rot="16200000" flipH="1">
            <a:off x="3419967" y="1927267"/>
            <a:ext cx="188775" cy="1093474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48C81A-23C8-FB0C-06FC-792FADCC68E6}"/>
              </a:ext>
            </a:extLst>
          </p:cNvPr>
          <p:cNvSpPr txBox="1"/>
          <p:nvPr/>
        </p:nvSpPr>
        <p:spPr>
          <a:xfrm>
            <a:off x="8796690" y="1734279"/>
            <a:ext cx="29990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March 2025:  Town Legal Counsel noted that “Exhibit D” did not show CVP plan overlayed with *portion of* Parcel 57 agreed to be conveyed (i.e. area to be conveyed context within the entire Parcel 57)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DA0F362-7D5F-E425-9B5E-A3CDFD227B64}"/>
              </a:ext>
            </a:extLst>
          </p:cNvPr>
          <p:cNvCxnSpPr>
            <a:cxnSpLocks/>
          </p:cNvCxnSpPr>
          <p:nvPr/>
        </p:nvCxnSpPr>
        <p:spPr>
          <a:xfrm flipH="1">
            <a:off x="5117601" y="2271701"/>
            <a:ext cx="3564326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2FB588-B575-E0AB-BF6A-3A9D2D7F12C6}"/>
              </a:ext>
            </a:extLst>
          </p:cNvPr>
          <p:cNvCxnSpPr/>
          <p:nvPr/>
        </p:nvCxnSpPr>
        <p:spPr>
          <a:xfrm>
            <a:off x="4060770" y="2428949"/>
            <a:ext cx="1219200" cy="3553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Double Bracket 18">
            <a:extLst>
              <a:ext uri="{FF2B5EF4-FFF2-40B4-BE49-F238E27FC236}">
                <a16:creationId xmlns:a16="http://schemas.microsoft.com/office/drawing/2014/main" id="{9FEC01F2-7540-E610-644E-047D077402D7}"/>
              </a:ext>
            </a:extLst>
          </p:cNvPr>
          <p:cNvSpPr/>
          <p:nvPr/>
        </p:nvSpPr>
        <p:spPr>
          <a:xfrm>
            <a:off x="8552329" y="5150224"/>
            <a:ext cx="259196" cy="887505"/>
          </a:xfrm>
          <a:prstGeom prst="bracket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93FA49-75D8-BC2E-02E4-7A0922446E55}"/>
              </a:ext>
            </a:extLst>
          </p:cNvPr>
          <p:cNvSpPr txBox="1"/>
          <p:nvPr/>
        </p:nvSpPr>
        <p:spPr>
          <a:xfrm>
            <a:off x="9294355" y="5391815"/>
            <a:ext cx="2269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Palmer’s Handwriting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284E486-57E1-576D-3FB1-45F17475F455}"/>
              </a:ext>
            </a:extLst>
          </p:cNvPr>
          <p:cNvCxnSpPr>
            <a:cxnSpLocks/>
          </p:cNvCxnSpPr>
          <p:nvPr/>
        </p:nvCxnSpPr>
        <p:spPr>
          <a:xfrm flipH="1">
            <a:off x="8811525" y="5576481"/>
            <a:ext cx="482830" cy="73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Double Bracket 24">
            <a:extLst>
              <a:ext uri="{FF2B5EF4-FFF2-40B4-BE49-F238E27FC236}">
                <a16:creationId xmlns:a16="http://schemas.microsoft.com/office/drawing/2014/main" id="{865B55AA-302E-B7CC-DE55-784C59FE455E}"/>
              </a:ext>
            </a:extLst>
          </p:cNvPr>
          <p:cNvSpPr/>
          <p:nvPr/>
        </p:nvSpPr>
        <p:spPr>
          <a:xfrm>
            <a:off x="4060770" y="2474004"/>
            <a:ext cx="910425" cy="499666"/>
          </a:xfrm>
          <a:prstGeom prst="bracket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7C79AB-92E4-C7D8-12B0-FEAF756A9FED}"/>
              </a:ext>
            </a:extLst>
          </p:cNvPr>
          <p:cNvSpPr txBox="1"/>
          <p:nvPr/>
        </p:nvSpPr>
        <p:spPr>
          <a:xfrm>
            <a:off x="1442406" y="3590621"/>
            <a:ext cx="2253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Palmer’s Handwriting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668DD2C-F463-9D29-B039-EE2212409832}"/>
              </a:ext>
            </a:extLst>
          </p:cNvPr>
          <p:cNvCxnSpPr/>
          <p:nvPr/>
        </p:nvCxnSpPr>
        <p:spPr>
          <a:xfrm flipV="1">
            <a:off x="3696147" y="2973670"/>
            <a:ext cx="797794" cy="6169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1E276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64592" y="0"/>
            <a:ext cx="12024360" cy="1280160"/>
          </a:xfrm>
          <a:prstGeom prst="rect">
            <a:avLst/>
          </a:prstGeom>
          <a:solidFill>
            <a:srgbClr val="1E276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28600" y="33218"/>
            <a:ext cx="114300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600" b="1" i="0" dirty="0">
                <a:solidFill>
                  <a:srgbClr val="FFFFFF"/>
                </a:solidFill>
                <a:latin typeface="Cambria"/>
              </a:rPr>
              <a:t>Exhibit</a:t>
            </a:r>
            <a:r>
              <a:rPr lang="en-US" sz="2600" b="1" i="0" dirty="0">
                <a:solidFill>
                  <a:srgbClr val="FFFFFF"/>
                </a:solidFill>
                <a:latin typeface="Cambria"/>
              </a:rPr>
              <a:t> Sent by Mark Cropper</a:t>
            </a:r>
            <a:r>
              <a:rPr lang="en-US" sz="2600" b="1" dirty="0">
                <a:solidFill>
                  <a:srgbClr val="FFFFFF"/>
                </a:solidFill>
                <a:latin typeface="Cambria"/>
              </a:rPr>
              <a:t> </a:t>
            </a:r>
            <a:r>
              <a:rPr sz="2600" b="1" i="0" dirty="0">
                <a:solidFill>
                  <a:srgbClr val="FFFFFF"/>
                </a:solidFill>
                <a:latin typeface="Cambria"/>
              </a:rPr>
              <a:t>to Showing Location of the 75' Set Back</a:t>
            </a:r>
            <a:r>
              <a:rPr lang="en-US" sz="2600" b="1" i="0" dirty="0">
                <a:solidFill>
                  <a:srgbClr val="FFFFFF"/>
                </a:solidFill>
                <a:latin typeface="Cambria"/>
              </a:rPr>
              <a:t> on Portion of Parcel 57 to be conveyed under LDA</a:t>
            </a:r>
            <a:endParaRPr sz="2600" b="1" i="0" dirty="0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9412" y="913268"/>
            <a:ext cx="11430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000" b="1" i="0" dirty="0">
                <a:solidFill>
                  <a:srgbClr val="CADCFC"/>
                </a:solidFill>
                <a:latin typeface="Calibri"/>
              </a:rPr>
              <a:t>MARCH 28, 2025  </a:t>
            </a:r>
            <a:r>
              <a:rPr lang="en-US" sz="2000" b="1" dirty="0">
                <a:solidFill>
                  <a:srgbClr val="CADCFC"/>
                </a:solidFill>
                <a:latin typeface="Calibri"/>
              </a:rPr>
              <a:t> </a:t>
            </a:r>
            <a:endParaRPr sz="2000" b="1" i="0" dirty="0">
              <a:solidFill>
                <a:srgbClr val="CADCFC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37960"/>
            <a:ext cx="12188952" cy="320040"/>
          </a:xfrm>
          <a:prstGeom prst="rect">
            <a:avLst/>
          </a:prstGeom>
          <a:solidFill>
            <a:srgbClr val="1E276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68579F-0FE7-93D6-F56E-8D326E1AD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555" y="1359305"/>
            <a:ext cx="6194803" cy="50995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B2AB70-7AF2-D7F8-0089-E29CCBAA32B0}"/>
              </a:ext>
            </a:extLst>
          </p:cNvPr>
          <p:cNvSpPr txBox="1"/>
          <p:nvPr/>
        </p:nvSpPr>
        <p:spPr>
          <a:xfrm>
            <a:off x="8025300" y="3175745"/>
            <a:ext cx="390921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CVP Attorney Cropper depiction </a:t>
            </a:r>
          </a:p>
          <a:p>
            <a:r>
              <a:rPr lang="en-US" b="1" dirty="0">
                <a:solidFill>
                  <a:srgbClr val="0070C0"/>
                </a:solidFill>
              </a:rPr>
              <a:t>sent in response to Town Legal Counsel</a:t>
            </a:r>
          </a:p>
          <a:p>
            <a:r>
              <a:rPr lang="en-US" b="1" dirty="0">
                <a:solidFill>
                  <a:srgbClr val="0070C0"/>
                </a:solidFill>
              </a:rPr>
              <a:t>note that CVP representation did not </a:t>
            </a:r>
          </a:p>
          <a:p>
            <a:r>
              <a:rPr lang="en-US" b="1" dirty="0">
                <a:solidFill>
                  <a:srgbClr val="0070C0"/>
                </a:solidFill>
              </a:rPr>
              <a:t>show CVP depiction of area to be </a:t>
            </a:r>
          </a:p>
          <a:p>
            <a:r>
              <a:rPr lang="en-US" b="1" dirty="0">
                <a:solidFill>
                  <a:srgbClr val="0070C0"/>
                </a:solidFill>
              </a:rPr>
              <a:t>conveyed + 75 foot setback </a:t>
            </a:r>
          </a:p>
          <a:p>
            <a:r>
              <a:rPr lang="en-US" b="1" dirty="0">
                <a:solidFill>
                  <a:srgbClr val="0070C0"/>
                </a:solidFill>
              </a:rPr>
              <a:t>overlayed over legal parcel Parcel 57</a:t>
            </a:r>
          </a:p>
          <a:p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Attached to LDA as Exhibit A as </a:t>
            </a:r>
          </a:p>
          <a:p>
            <a:r>
              <a:rPr lang="en-US" b="1" dirty="0">
                <a:solidFill>
                  <a:srgbClr val="0070C0"/>
                </a:solidFill>
              </a:rPr>
              <a:t>understood to represent </a:t>
            </a:r>
          </a:p>
          <a:p>
            <a:r>
              <a:rPr lang="en-US" b="1" dirty="0">
                <a:solidFill>
                  <a:srgbClr val="0070C0"/>
                </a:solidFill>
              </a:rPr>
              <a:t>requested overlay.</a:t>
            </a:r>
          </a:p>
        </p:txBody>
      </p:sp>
      <p:sp>
        <p:nvSpPr>
          <p:cNvPr id="8" name="Double Bracket 7">
            <a:extLst>
              <a:ext uri="{FF2B5EF4-FFF2-40B4-BE49-F238E27FC236}">
                <a16:creationId xmlns:a16="http://schemas.microsoft.com/office/drawing/2014/main" id="{0EE9D566-FCF7-0974-6824-1C949681EA15}"/>
              </a:ext>
            </a:extLst>
          </p:cNvPr>
          <p:cNvSpPr/>
          <p:nvPr/>
        </p:nvSpPr>
        <p:spPr>
          <a:xfrm>
            <a:off x="6094412" y="1392523"/>
            <a:ext cx="1126659" cy="363071"/>
          </a:xfrm>
          <a:prstGeom prst="bracket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F6EE23-F23E-201C-73A8-4788E16F1FB5}"/>
              </a:ext>
            </a:extLst>
          </p:cNvPr>
          <p:cNvSpPr txBox="1"/>
          <p:nvPr/>
        </p:nvSpPr>
        <p:spPr>
          <a:xfrm>
            <a:off x="7707097" y="1374348"/>
            <a:ext cx="2269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Palmer’s Handwriting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99B2BFE-7A22-34F2-AD59-DDC8F3D42FB9}"/>
              </a:ext>
            </a:extLst>
          </p:cNvPr>
          <p:cNvCxnSpPr>
            <a:cxnSpLocks/>
          </p:cNvCxnSpPr>
          <p:nvPr/>
        </p:nvCxnSpPr>
        <p:spPr>
          <a:xfrm flipH="1">
            <a:off x="7332237" y="1528927"/>
            <a:ext cx="374860" cy="300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86909-3064-3A13-5D92-D11397883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EDCECA-374F-1F67-A39B-F1090F64DD9F}"/>
              </a:ext>
            </a:extLst>
          </p:cNvPr>
          <p:cNvSpPr/>
          <p:nvPr/>
        </p:nvSpPr>
        <p:spPr>
          <a:xfrm>
            <a:off x="0" y="0"/>
            <a:ext cx="164592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75CA31-082A-2546-2E55-46B17E19CAF5}"/>
              </a:ext>
            </a:extLst>
          </p:cNvPr>
          <p:cNvSpPr/>
          <p:nvPr/>
        </p:nvSpPr>
        <p:spPr>
          <a:xfrm>
            <a:off x="164592" y="0"/>
            <a:ext cx="12024360" cy="12801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APRIL 2025</a:t>
            </a:r>
            <a:endParaRPr sz="4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E8C1BE-C33F-B11E-B1EC-C45DC4E0EEC1}"/>
              </a:ext>
            </a:extLst>
          </p:cNvPr>
          <p:cNvSpPr/>
          <p:nvPr/>
        </p:nvSpPr>
        <p:spPr>
          <a:xfrm>
            <a:off x="0" y="6466242"/>
            <a:ext cx="12188952" cy="3200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5B5DC8-3A55-73AF-8289-02EF02A7B2D8}"/>
              </a:ext>
            </a:extLst>
          </p:cNvPr>
          <p:cNvSpPr txBox="1"/>
          <p:nvPr/>
        </p:nvSpPr>
        <p:spPr>
          <a:xfrm>
            <a:off x="672353" y="1021087"/>
            <a:ext cx="10264588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4400" dirty="0">
              <a:solidFill>
                <a:srgbClr val="002060"/>
              </a:solidFill>
            </a:endParaRPr>
          </a:p>
          <a:p>
            <a:endParaRPr lang="en-US" sz="4400" dirty="0">
              <a:solidFill>
                <a:srgbClr val="002060"/>
              </a:solidFill>
            </a:endParaRPr>
          </a:p>
          <a:p>
            <a:pPr marL="571500" indent="-571500">
              <a:buFont typeface="Wingdings" pitchFamily="2" charset="2"/>
              <a:buChar char="v"/>
            </a:pPr>
            <a:r>
              <a:rPr lang="en-US" sz="4000" dirty="0">
                <a:solidFill>
                  <a:srgbClr val="002060"/>
                </a:solidFill>
              </a:rPr>
              <a:t>April 14, 2025 ---Town Council Approves LDA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002060"/>
              </a:solidFill>
            </a:endParaRPr>
          </a:p>
          <a:p>
            <a:pPr marL="571500" indent="-571500">
              <a:buFont typeface="Wingdings" pitchFamily="2" charset="2"/>
              <a:buChar char="v"/>
            </a:pPr>
            <a:r>
              <a:rPr lang="en-US" sz="4000" dirty="0">
                <a:solidFill>
                  <a:srgbClr val="002060"/>
                </a:solidFill>
              </a:rPr>
              <a:t>April 22, 2025 --- LDA Fully Executed</a:t>
            </a:r>
          </a:p>
        </p:txBody>
      </p:sp>
    </p:spTree>
    <p:extLst>
      <p:ext uri="{BB962C8B-B14F-4D97-AF65-F5344CB8AC3E}">
        <p14:creationId xmlns:p14="http://schemas.microsoft.com/office/powerpoint/2010/main" val="40095161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