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62" r:id="rId3"/>
    <p:sldId id="257" r:id="rId4"/>
    <p:sldId id="258" r:id="rId5"/>
    <p:sldId id="259" r:id="rId6"/>
    <p:sldId id="260" r:id="rId7"/>
    <p:sldId id="261"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59" d="100"/>
          <a:sy n="159" d="100"/>
        </p:scale>
        <p:origin x="2562"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756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3247"/>
        </a:solidFill>
        <a:effectLst/>
      </p:bgPr>
    </p:bg>
    <p:spTree>
      <p:nvGrpSpPr>
        <p:cNvPr id="1" name=""/>
        <p:cNvGrpSpPr/>
        <p:nvPr/>
      </p:nvGrpSpPr>
      <p:grpSpPr>
        <a:xfrm>
          <a:off x="0" y="0"/>
          <a:ext cx="0" cy="0"/>
          <a:chOff x="0" y="0"/>
          <a:chExt cx="0" cy="0"/>
        </a:xfrm>
      </p:grpSpPr>
      <p:sp>
        <p:nvSpPr>
          <p:cNvPr id="2" name="Text 0"/>
          <p:cNvSpPr txBox="1"/>
          <p:nvPr/>
        </p:nvSpPr>
        <p:spPr>
          <a:xfrm>
            <a:off x="640080" y="640080"/>
            <a:ext cx="10881360" cy="365760"/>
          </a:xfrm>
          <a:prstGeom prst="rect">
            <a:avLst/>
          </a:prstGeom>
          <a:noFill/>
          <a:ln/>
        </p:spPr>
        <p:txBody>
          <a:bodyPr wrap="square" lIns="0" tIns="0" rIns="0" bIns="0" rtlCol="0" anchor="ctr"/>
          <a:lstStyle/>
          <a:p>
            <a:pPr marL="0" indent="0">
              <a:buNone/>
            </a:pPr>
            <a:r>
              <a:rPr lang="en-US" sz="1250" b="1" kern="0" spc="200" dirty="0">
                <a:solidFill>
                  <a:srgbClr val="DE9F1F"/>
                </a:solidFill>
                <a:latin typeface="Calibri" pitchFamily="34" charset="0"/>
                <a:ea typeface="Calibri" pitchFamily="34" charset="-122"/>
                <a:cs typeface="Calibri" pitchFamily="34" charset="-120"/>
              </a:rPr>
              <a:t>TOWN OF BERLIN, MARYLAND  ·  RECONNECTING COMMUNITIES &amp; NEIGHBORHOODS</a:t>
            </a:r>
            <a:endParaRPr lang="en-US" sz="1250" dirty="0"/>
          </a:p>
        </p:txBody>
      </p:sp>
      <p:sp>
        <p:nvSpPr>
          <p:cNvPr id="3" name="Text 1"/>
          <p:cNvSpPr txBox="1"/>
          <p:nvPr/>
        </p:nvSpPr>
        <p:spPr>
          <a:xfrm>
            <a:off x="594360" y="1234440"/>
            <a:ext cx="10515600" cy="2286000"/>
          </a:xfrm>
          <a:prstGeom prst="rect">
            <a:avLst/>
          </a:prstGeom>
          <a:noFill/>
          <a:ln/>
        </p:spPr>
        <p:txBody>
          <a:bodyPr wrap="square" lIns="0" tIns="0" rIns="0" bIns="0" rtlCol="0" anchor="ctr"/>
          <a:lstStyle/>
          <a:p>
            <a:pPr marL="0" indent="0">
              <a:lnSpc>
                <a:spcPts val="5600"/>
              </a:lnSpc>
              <a:buNone/>
            </a:pPr>
            <a:r>
              <a:rPr lang="en-US" sz="5400" b="1" dirty="0">
                <a:solidFill>
                  <a:srgbClr val="FFFFFF"/>
                </a:solidFill>
                <a:latin typeface="Cambria" pitchFamily="34" charset="0"/>
                <a:ea typeface="Cambria" pitchFamily="34" charset="-122"/>
                <a:cs typeface="Cambria" pitchFamily="34" charset="-120"/>
              </a:rPr>
              <a:t>BERLIN </a:t>
            </a:r>
            <a:br>
              <a:rPr lang="en-US" sz="5400" b="1" dirty="0">
                <a:solidFill>
                  <a:srgbClr val="FFFFFF"/>
                </a:solidFill>
                <a:latin typeface="Cambria" pitchFamily="34" charset="0"/>
                <a:ea typeface="Cambria" pitchFamily="34" charset="-122"/>
                <a:cs typeface="Cambria" pitchFamily="34" charset="-120"/>
              </a:rPr>
            </a:br>
            <a:r>
              <a:rPr lang="en-US" sz="5400" b="1" dirty="0">
                <a:solidFill>
                  <a:schemeClr val="accent4">
                    <a:lumMod val="75000"/>
                  </a:schemeClr>
                </a:solidFill>
                <a:latin typeface="Cambria" pitchFamily="34" charset="0"/>
                <a:ea typeface="Cambria" pitchFamily="34" charset="-122"/>
                <a:cs typeface="Cambria" pitchFamily="34" charset="-120"/>
              </a:rPr>
              <a:t>BEYOND THE BRIDGE</a:t>
            </a:r>
            <a:endParaRPr lang="en-US" sz="5400" dirty="0">
              <a:solidFill>
                <a:schemeClr val="accent4">
                  <a:lumMod val="75000"/>
                </a:schemeClr>
              </a:solidFill>
            </a:endParaRPr>
          </a:p>
        </p:txBody>
      </p:sp>
      <p:sp>
        <p:nvSpPr>
          <p:cNvPr id="4" name="Text 2"/>
          <p:cNvSpPr txBox="1"/>
          <p:nvPr/>
        </p:nvSpPr>
        <p:spPr>
          <a:xfrm>
            <a:off x="640080" y="3429000"/>
            <a:ext cx="7863840" cy="1463040"/>
          </a:xfrm>
          <a:prstGeom prst="rect">
            <a:avLst/>
          </a:prstGeom>
          <a:noFill/>
          <a:ln/>
        </p:spPr>
        <p:txBody>
          <a:bodyPr wrap="square" lIns="0" tIns="0" rIns="0" bIns="0" rtlCol="0" anchor="ctr"/>
          <a:lstStyle/>
          <a:p>
            <a:pPr marL="0" indent="0">
              <a:lnSpc>
                <a:spcPts val="2100"/>
              </a:lnSpc>
              <a:buNone/>
            </a:pPr>
            <a:r>
              <a:rPr lang="en-US" sz="1550" dirty="0">
                <a:solidFill>
                  <a:srgbClr val="D9D2BE"/>
                </a:solidFill>
                <a:latin typeface="Calibri" pitchFamily="34" charset="0"/>
                <a:ea typeface="Calibri" pitchFamily="34" charset="-122"/>
                <a:cs typeface="Calibri" pitchFamily="34" charset="-120"/>
              </a:rPr>
              <a:t>A pedestrian bridge over US 113 was the original idea. The feasibility study and extensive community engagement point somewhere else: slower speeds, safer crossings at all three intersections, and a shared-use path along the highway itself — connecting the hospital, grocery store, schools, library, Main Street, and the neighborhoods on both sides of the Highway.</a:t>
            </a:r>
            <a:endParaRPr lang="en-US" sz="1550" dirty="0"/>
          </a:p>
        </p:txBody>
      </p:sp>
      <p:sp>
        <p:nvSpPr>
          <p:cNvPr id="5" name="Shape 3"/>
          <p:cNvSpPr/>
          <p:nvPr/>
        </p:nvSpPr>
        <p:spPr>
          <a:xfrm>
            <a:off x="640080" y="5257800"/>
            <a:ext cx="2048256" cy="960120"/>
          </a:xfrm>
          <a:prstGeom prst="roundRect">
            <a:avLst>
              <a:gd name="adj" fmla="val 5714"/>
            </a:avLst>
          </a:prstGeom>
          <a:solidFill>
            <a:srgbClr val="2A4460"/>
          </a:solidFill>
          <a:ln w="12700">
            <a:solidFill>
              <a:srgbClr val="3A5878"/>
            </a:solidFill>
            <a:prstDash val="solid"/>
          </a:ln>
        </p:spPr>
        <p:txBody>
          <a:bodyPr/>
          <a:lstStyle/>
          <a:p>
            <a:endParaRPr lang="en-US"/>
          </a:p>
        </p:txBody>
      </p:sp>
      <p:sp>
        <p:nvSpPr>
          <p:cNvPr id="6" name="Text 4"/>
          <p:cNvSpPr txBox="1"/>
          <p:nvPr/>
        </p:nvSpPr>
        <p:spPr>
          <a:xfrm>
            <a:off x="749808" y="5349240"/>
            <a:ext cx="1828800" cy="457200"/>
          </a:xfrm>
          <a:prstGeom prst="rect">
            <a:avLst/>
          </a:prstGeom>
          <a:noFill/>
          <a:ln/>
        </p:spPr>
        <p:txBody>
          <a:bodyPr wrap="square" lIns="0" tIns="0" rIns="0" bIns="0" rtlCol="0" anchor="ctr"/>
          <a:lstStyle/>
          <a:p>
            <a:pPr marL="0" indent="0">
              <a:buNone/>
            </a:pPr>
            <a:r>
              <a:rPr lang="en-US" sz="2000" b="1" dirty="0">
                <a:solidFill>
                  <a:srgbClr val="DE9F1F"/>
                </a:solidFill>
                <a:latin typeface="Cambria" pitchFamily="34" charset="0"/>
                <a:ea typeface="Cambria" pitchFamily="34" charset="-122"/>
                <a:cs typeface="Cambria" pitchFamily="34" charset="-120"/>
              </a:rPr>
              <a:t>1.7 mi</a:t>
            </a:r>
            <a:endParaRPr lang="en-US" sz="2000" dirty="0"/>
          </a:p>
        </p:txBody>
      </p:sp>
      <p:sp>
        <p:nvSpPr>
          <p:cNvPr id="7" name="Text 5"/>
          <p:cNvSpPr txBox="1"/>
          <p:nvPr/>
        </p:nvSpPr>
        <p:spPr>
          <a:xfrm>
            <a:off x="749808" y="5788152"/>
            <a:ext cx="1828800" cy="384048"/>
          </a:xfrm>
          <a:prstGeom prst="rect">
            <a:avLst/>
          </a:prstGeom>
          <a:noFill/>
          <a:ln/>
        </p:spPr>
        <p:txBody>
          <a:bodyPr wrap="square" lIns="0" tIns="0" rIns="0" bIns="0" rtlCol="0" anchor="ctr"/>
          <a:lstStyle/>
          <a:p>
            <a:pPr marL="0" indent="0">
              <a:lnSpc>
                <a:spcPts val="1200"/>
              </a:lnSpc>
              <a:buNone/>
            </a:pPr>
            <a:r>
              <a:rPr lang="en-US" sz="1050" dirty="0">
                <a:solidFill>
                  <a:srgbClr val="C9C2AC"/>
                </a:solidFill>
                <a:latin typeface="Calibri" pitchFamily="34" charset="0"/>
                <a:ea typeface="Calibri" pitchFamily="34" charset="-122"/>
                <a:cs typeface="Calibri" pitchFamily="34" charset="-120"/>
              </a:rPr>
              <a:t>of US 113 through town</a:t>
            </a:r>
            <a:endParaRPr lang="en-US" sz="1050" dirty="0"/>
          </a:p>
        </p:txBody>
      </p:sp>
      <p:sp>
        <p:nvSpPr>
          <p:cNvPr id="8" name="Shape 6"/>
          <p:cNvSpPr/>
          <p:nvPr/>
        </p:nvSpPr>
        <p:spPr>
          <a:xfrm>
            <a:off x="2816352" y="5257800"/>
            <a:ext cx="2048256" cy="960120"/>
          </a:xfrm>
          <a:prstGeom prst="roundRect">
            <a:avLst>
              <a:gd name="adj" fmla="val 5714"/>
            </a:avLst>
          </a:prstGeom>
          <a:solidFill>
            <a:srgbClr val="2A4460"/>
          </a:solidFill>
          <a:ln w="12700">
            <a:solidFill>
              <a:srgbClr val="3A5878"/>
            </a:solidFill>
            <a:prstDash val="solid"/>
          </a:ln>
        </p:spPr>
        <p:txBody>
          <a:bodyPr/>
          <a:lstStyle/>
          <a:p>
            <a:endParaRPr lang="en-US"/>
          </a:p>
        </p:txBody>
      </p:sp>
      <p:sp>
        <p:nvSpPr>
          <p:cNvPr id="9" name="Text 7"/>
          <p:cNvSpPr txBox="1"/>
          <p:nvPr/>
        </p:nvSpPr>
        <p:spPr>
          <a:xfrm>
            <a:off x="2926080" y="5349240"/>
            <a:ext cx="1828800" cy="457200"/>
          </a:xfrm>
          <a:prstGeom prst="rect">
            <a:avLst/>
          </a:prstGeom>
          <a:noFill/>
          <a:ln/>
        </p:spPr>
        <p:txBody>
          <a:bodyPr wrap="square" lIns="0" tIns="0" rIns="0" bIns="0" rtlCol="0" anchor="ctr"/>
          <a:lstStyle/>
          <a:p>
            <a:pPr marL="0" indent="0">
              <a:buNone/>
            </a:pPr>
            <a:r>
              <a:rPr lang="en-US" sz="2000" b="1" dirty="0">
                <a:solidFill>
                  <a:srgbClr val="DE9F1F"/>
                </a:solidFill>
                <a:latin typeface="Cambria" pitchFamily="34" charset="0"/>
                <a:ea typeface="Cambria" pitchFamily="34" charset="-122"/>
                <a:cs typeface="Cambria" pitchFamily="34" charset="-120"/>
              </a:rPr>
              <a:t>3</a:t>
            </a:r>
            <a:endParaRPr lang="en-US" sz="2000" dirty="0"/>
          </a:p>
        </p:txBody>
      </p:sp>
      <p:sp>
        <p:nvSpPr>
          <p:cNvPr id="10" name="Text 8"/>
          <p:cNvSpPr txBox="1"/>
          <p:nvPr/>
        </p:nvSpPr>
        <p:spPr>
          <a:xfrm>
            <a:off x="2926080" y="5788152"/>
            <a:ext cx="1828800" cy="384048"/>
          </a:xfrm>
          <a:prstGeom prst="rect">
            <a:avLst/>
          </a:prstGeom>
          <a:noFill/>
          <a:ln/>
        </p:spPr>
        <p:txBody>
          <a:bodyPr wrap="square" lIns="0" tIns="0" rIns="0" bIns="0" rtlCol="0" anchor="ctr"/>
          <a:lstStyle/>
          <a:p>
            <a:pPr marL="0" indent="0">
              <a:lnSpc>
                <a:spcPts val="1200"/>
              </a:lnSpc>
              <a:buNone/>
            </a:pPr>
            <a:r>
              <a:rPr lang="en-US" sz="1050" dirty="0">
                <a:solidFill>
                  <a:srgbClr val="C9C2AC"/>
                </a:solidFill>
                <a:latin typeface="Calibri" pitchFamily="34" charset="0"/>
                <a:ea typeface="Calibri" pitchFamily="34" charset="-122"/>
                <a:cs typeface="Calibri" pitchFamily="34" charset="-120"/>
              </a:rPr>
              <a:t>studied crossings</a:t>
            </a:r>
            <a:endParaRPr lang="en-US" sz="1050" dirty="0"/>
          </a:p>
        </p:txBody>
      </p:sp>
      <p:sp>
        <p:nvSpPr>
          <p:cNvPr id="11" name="Shape 9"/>
          <p:cNvSpPr/>
          <p:nvPr/>
        </p:nvSpPr>
        <p:spPr>
          <a:xfrm>
            <a:off x="4992624" y="5257800"/>
            <a:ext cx="2048256" cy="960120"/>
          </a:xfrm>
          <a:prstGeom prst="roundRect">
            <a:avLst>
              <a:gd name="adj" fmla="val 5714"/>
            </a:avLst>
          </a:prstGeom>
          <a:solidFill>
            <a:srgbClr val="2A4460"/>
          </a:solidFill>
          <a:ln w="12700">
            <a:solidFill>
              <a:srgbClr val="3A5878"/>
            </a:solidFill>
            <a:prstDash val="solid"/>
          </a:ln>
        </p:spPr>
        <p:txBody>
          <a:bodyPr/>
          <a:lstStyle/>
          <a:p>
            <a:endParaRPr lang="en-US"/>
          </a:p>
        </p:txBody>
      </p:sp>
      <p:sp>
        <p:nvSpPr>
          <p:cNvPr id="12" name="Text 10"/>
          <p:cNvSpPr txBox="1"/>
          <p:nvPr/>
        </p:nvSpPr>
        <p:spPr>
          <a:xfrm>
            <a:off x="5102352" y="5349240"/>
            <a:ext cx="1828800" cy="457200"/>
          </a:xfrm>
          <a:prstGeom prst="rect">
            <a:avLst/>
          </a:prstGeom>
          <a:noFill/>
          <a:ln/>
        </p:spPr>
        <p:txBody>
          <a:bodyPr wrap="square" lIns="0" tIns="0" rIns="0" bIns="0" rtlCol="0" anchor="ctr"/>
          <a:lstStyle/>
          <a:p>
            <a:pPr marL="0" indent="0">
              <a:buNone/>
            </a:pPr>
            <a:r>
              <a:rPr lang="en-US" sz="2000" b="1" dirty="0">
                <a:solidFill>
                  <a:srgbClr val="DE9F1F"/>
                </a:solidFill>
                <a:latin typeface="Cambria" pitchFamily="34" charset="0"/>
                <a:ea typeface="Cambria" pitchFamily="34" charset="-122"/>
              </a:rPr>
              <a:t>2</a:t>
            </a:r>
            <a:endParaRPr lang="en-US" sz="2000" dirty="0"/>
          </a:p>
        </p:txBody>
      </p:sp>
      <p:sp>
        <p:nvSpPr>
          <p:cNvPr id="13" name="Text 11"/>
          <p:cNvSpPr txBox="1"/>
          <p:nvPr/>
        </p:nvSpPr>
        <p:spPr>
          <a:xfrm>
            <a:off x="5102352" y="5788152"/>
            <a:ext cx="1828800" cy="384048"/>
          </a:xfrm>
          <a:prstGeom prst="rect">
            <a:avLst/>
          </a:prstGeom>
          <a:noFill/>
          <a:ln/>
        </p:spPr>
        <p:txBody>
          <a:bodyPr wrap="square" lIns="0" tIns="0" rIns="0" bIns="0" rtlCol="0" anchor="ctr"/>
          <a:lstStyle/>
          <a:p>
            <a:pPr marL="0" indent="0">
              <a:lnSpc>
                <a:spcPts val="1200"/>
              </a:lnSpc>
              <a:buNone/>
            </a:pPr>
            <a:r>
              <a:rPr lang="en-US" sz="1050" dirty="0">
                <a:solidFill>
                  <a:srgbClr val="C9C2AC"/>
                </a:solidFill>
                <a:latin typeface="Calibri" pitchFamily="34" charset="0"/>
                <a:ea typeface="Calibri" pitchFamily="34" charset="-122"/>
                <a:cs typeface="Calibri" pitchFamily="34" charset="-120"/>
              </a:rPr>
              <a:t>existing marked crosswalk</a:t>
            </a:r>
            <a:endParaRPr lang="en-US" sz="1050" dirty="0"/>
          </a:p>
        </p:txBody>
      </p:sp>
      <p:sp>
        <p:nvSpPr>
          <p:cNvPr id="14" name="Shape 12"/>
          <p:cNvSpPr/>
          <p:nvPr/>
        </p:nvSpPr>
        <p:spPr>
          <a:xfrm>
            <a:off x="7168896" y="5257800"/>
            <a:ext cx="2048256" cy="960120"/>
          </a:xfrm>
          <a:prstGeom prst="roundRect">
            <a:avLst>
              <a:gd name="adj" fmla="val 5714"/>
            </a:avLst>
          </a:prstGeom>
          <a:solidFill>
            <a:srgbClr val="2A4460"/>
          </a:solidFill>
          <a:ln w="12700">
            <a:solidFill>
              <a:srgbClr val="3A5878"/>
            </a:solidFill>
            <a:prstDash val="solid"/>
          </a:ln>
        </p:spPr>
        <p:txBody>
          <a:bodyPr/>
          <a:lstStyle/>
          <a:p>
            <a:endParaRPr lang="en-US"/>
          </a:p>
        </p:txBody>
      </p:sp>
      <p:sp>
        <p:nvSpPr>
          <p:cNvPr id="15" name="Text 13"/>
          <p:cNvSpPr txBox="1"/>
          <p:nvPr/>
        </p:nvSpPr>
        <p:spPr>
          <a:xfrm>
            <a:off x="7278624" y="5349240"/>
            <a:ext cx="1828800" cy="457200"/>
          </a:xfrm>
          <a:prstGeom prst="rect">
            <a:avLst/>
          </a:prstGeom>
          <a:noFill/>
          <a:ln/>
        </p:spPr>
        <p:txBody>
          <a:bodyPr wrap="square" lIns="0" tIns="0" rIns="0" bIns="0" rtlCol="0" anchor="ctr"/>
          <a:lstStyle/>
          <a:p>
            <a:pPr marL="0" indent="0">
              <a:buNone/>
            </a:pPr>
            <a:r>
              <a:rPr lang="en-US" sz="2000" b="1" dirty="0">
                <a:solidFill>
                  <a:srgbClr val="DE9F1F"/>
                </a:solidFill>
                <a:latin typeface="Cambria" pitchFamily="34" charset="0"/>
                <a:ea typeface="Cambria" pitchFamily="34" charset="-122"/>
                <a:cs typeface="Cambria" pitchFamily="34" charset="-120"/>
              </a:rPr>
              <a:t>515</a:t>
            </a:r>
            <a:endParaRPr lang="en-US" sz="2000" dirty="0"/>
          </a:p>
        </p:txBody>
      </p:sp>
      <p:sp>
        <p:nvSpPr>
          <p:cNvPr id="16" name="Text 14"/>
          <p:cNvSpPr txBox="1"/>
          <p:nvPr/>
        </p:nvSpPr>
        <p:spPr>
          <a:xfrm>
            <a:off x="7278624" y="5788152"/>
            <a:ext cx="1828800" cy="384048"/>
          </a:xfrm>
          <a:prstGeom prst="rect">
            <a:avLst/>
          </a:prstGeom>
          <a:noFill/>
          <a:ln/>
        </p:spPr>
        <p:txBody>
          <a:bodyPr wrap="square" lIns="0" tIns="0" rIns="0" bIns="0" rtlCol="0" anchor="ctr"/>
          <a:lstStyle/>
          <a:p>
            <a:pPr marL="0" indent="0">
              <a:lnSpc>
                <a:spcPts val="1200"/>
              </a:lnSpc>
              <a:buNone/>
            </a:pPr>
            <a:r>
              <a:rPr lang="en-US" sz="1050" dirty="0">
                <a:solidFill>
                  <a:srgbClr val="C9C2AC"/>
                </a:solidFill>
                <a:latin typeface="Calibri" pitchFamily="34" charset="0"/>
                <a:ea typeface="Calibri" pitchFamily="34" charset="-122"/>
                <a:cs typeface="Calibri" pitchFamily="34" charset="-120"/>
              </a:rPr>
              <a:t>collisions since 2000</a:t>
            </a:r>
            <a:endParaRPr lang="en-US" sz="1050" dirty="0"/>
          </a:p>
        </p:txBody>
      </p:sp>
      <p:sp>
        <p:nvSpPr>
          <p:cNvPr id="17" name="Shape 15"/>
          <p:cNvSpPr/>
          <p:nvPr/>
        </p:nvSpPr>
        <p:spPr>
          <a:xfrm>
            <a:off x="9345168" y="5257800"/>
            <a:ext cx="2048256" cy="960120"/>
          </a:xfrm>
          <a:prstGeom prst="roundRect">
            <a:avLst>
              <a:gd name="adj" fmla="val 5714"/>
            </a:avLst>
          </a:prstGeom>
          <a:solidFill>
            <a:srgbClr val="2A4460"/>
          </a:solidFill>
          <a:ln w="12700">
            <a:solidFill>
              <a:srgbClr val="3A5878"/>
            </a:solidFill>
            <a:prstDash val="solid"/>
          </a:ln>
        </p:spPr>
        <p:txBody>
          <a:bodyPr/>
          <a:lstStyle/>
          <a:p>
            <a:endParaRPr lang="en-US"/>
          </a:p>
        </p:txBody>
      </p:sp>
      <p:sp>
        <p:nvSpPr>
          <p:cNvPr id="18" name="Text 16"/>
          <p:cNvSpPr txBox="1"/>
          <p:nvPr/>
        </p:nvSpPr>
        <p:spPr>
          <a:xfrm>
            <a:off x="9454896" y="5349240"/>
            <a:ext cx="1828800" cy="457200"/>
          </a:xfrm>
          <a:prstGeom prst="rect">
            <a:avLst/>
          </a:prstGeom>
          <a:noFill/>
          <a:ln/>
        </p:spPr>
        <p:txBody>
          <a:bodyPr wrap="square" lIns="0" tIns="0" rIns="0" bIns="0" rtlCol="0" anchor="ctr"/>
          <a:lstStyle/>
          <a:p>
            <a:pPr marL="0" indent="0">
              <a:buNone/>
            </a:pPr>
            <a:r>
              <a:rPr lang="en-US" sz="2000" b="1" dirty="0">
                <a:solidFill>
                  <a:srgbClr val="DE9F1F"/>
                </a:solidFill>
                <a:latin typeface="Cambria" pitchFamily="34" charset="0"/>
                <a:ea typeface="Cambria" pitchFamily="34" charset="-122"/>
                <a:cs typeface="Cambria" pitchFamily="34" charset="-120"/>
              </a:rPr>
              <a:t>~20,000</a:t>
            </a:r>
            <a:endParaRPr lang="en-US" sz="2000" dirty="0"/>
          </a:p>
        </p:txBody>
      </p:sp>
      <p:sp>
        <p:nvSpPr>
          <p:cNvPr id="19" name="Text 17"/>
          <p:cNvSpPr txBox="1"/>
          <p:nvPr/>
        </p:nvSpPr>
        <p:spPr>
          <a:xfrm>
            <a:off x="9454896" y="5788152"/>
            <a:ext cx="1828800" cy="384048"/>
          </a:xfrm>
          <a:prstGeom prst="rect">
            <a:avLst/>
          </a:prstGeom>
          <a:noFill/>
          <a:ln/>
        </p:spPr>
        <p:txBody>
          <a:bodyPr wrap="square" lIns="0" tIns="0" rIns="0" bIns="0" rtlCol="0" anchor="ctr"/>
          <a:lstStyle/>
          <a:p>
            <a:pPr marL="0" indent="0">
              <a:lnSpc>
                <a:spcPts val="1200"/>
              </a:lnSpc>
              <a:buNone/>
            </a:pPr>
            <a:r>
              <a:rPr lang="en-US" sz="1050" dirty="0">
                <a:solidFill>
                  <a:srgbClr val="C9C2AC"/>
                </a:solidFill>
                <a:latin typeface="Calibri" pitchFamily="34" charset="0"/>
                <a:ea typeface="Calibri" pitchFamily="34" charset="-122"/>
                <a:cs typeface="Calibri" pitchFamily="34" charset="-120"/>
              </a:rPr>
              <a:t>vehicles / day</a:t>
            </a:r>
            <a:endParaRPr lang="en-US" sz="1050" dirty="0"/>
          </a:p>
        </p:txBody>
      </p:sp>
      <p:pic>
        <p:nvPicPr>
          <p:cNvPr id="21" name="Picture 20">
            <a:extLst>
              <a:ext uri="{FF2B5EF4-FFF2-40B4-BE49-F238E27FC236}">
                <a16:creationId xmlns:a16="http://schemas.microsoft.com/office/drawing/2014/main" id="{B3A4D488-5A64-D6D6-E150-3CEF1245AC13}"/>
              </a:ext>
            </a:extLst>
          </p:cNvPr>
          <p:cNvPicPr>
            <a:picLocks noChangeAspect="1"/>
          </p:cNvPicPr>
          <p:nvPr/>
        </p:nvPicPr>
        <p:blipFill>
          <a:blip r:embed="rId3"/>
          <a:stretch>
            <a:fillRect/>
          </a:stretch>
        </p:blipFill>
        <p:spPr>
          <a:xfrm>
            <a:off x="10326188" y="161979"/>
            <a:ext cx="1567543" cy="15675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65D2FF-94D6-83D2-4A9C-AAD488E69633}"/>
              </a:ext>
            </a:extLst>
          </p:cNvPr>
          <p:cNvPicPr>
            <a:picLocks noChangeAspect="1"/>
          </p:cNvPicPr>
          <p:nvPr/>
        </p:nvPicPr>
        <p:blipFill>
          <a:blip r:embed="rId2"/>
          <a:stretch>
            <a:fillRect/>
          </a:stretch>
        </p:blipFill>
        <p:spPr>
          <a:xfrm>
            <a:off x="9515836" y="339551"/>
            <a:ext cx="2292295" cy="3231160"/>
          </a:xfrm>
          <a:prstGeom prst="rect">
            <a:avLst/>
          </a:prstGeom>
        </p:spPr>
      </p:pic>
      <p:sp>
        <p:nvSpPr>
          <p:cNvPr id="5" name="TextBox 4">
            <a:extLst>
              <a:ext uri="{FF2B5EF4-FFF2-40B4-BE49-F238E27FC236}">
                <a16:creationId xmlns:a16="http://schemas.microsoft.com/office/drawing/2014/main" id="{0039F96E-0739-A849-5E0A-CD6C28641669}"/>
              </a:ext>
            </a:extLst>
          </p:cNvPr>
          <p:cNvSpPr txBox="1"/>
          <p:nvPr/>
        </p:nvSpPr>
        <p:spPr>
          <a:xfrm>
            <a:off x="470263" y="151529"/>
            <a:ext cx="8384980" cy="3708708"/>
          </a:xfrm>
          <a:prstGeom prst="rect">
            <a:avLst/>
          </a:prstGeom>
          <a:noFill/>
        </p:spPr>
        <p:txBody>
          <a:bodyPr wrap="square">
            <a:spAutoFit/>
          </a:bodyPr>
          <a:lstStyle/>
          <a:p>
            <a:pPr>
              <a:spcAft>
                <a:spcPts val="800"/>
              </a:spcAft>
            </a:pPr>
            <a:r>
              <a:rPr lang="en-US" sz="1200" b="1" kern="0" spc="200" dirty="0">
                <a:solidFill>
                  <a:srgbClr val="DE9F1F"/>
                </a:solidFill>
                <a:latin typeface="Calibri" pitchFamily="34" charset="0"/>
                <a:ea typeface="Calibri" pitchFamily="34" charset="-122"/>
                <a:cs typeface="Calibri" pitchFamily="34" charset="-120"/>
              </a:rPr>
              <a:t>BACKGROUND </a:t>
            </a:r>
            <a:r>
              <a:rPr lang="en-US" sz="1200" kern="100" dirty="0">
                <a:effectLst/>
                <a:latin typeface="+mn-lt"/>
                <a:ea typeface="Calibri" panose="020F0502020204030204" pitchFamily="34" charset="0"/>
                <a:cs typeface="Times New Roman" panose="02020603050405020304" pitchFamily="18" charset="0"/>
              </a:rPr>
              <a:t>When US Highway 113, also known as Worcester Highway, was constructed in the early 1930s through the middle of Berlin, it concretely divided the population east and west, “creating a permanent symbol of racial divide, leaving an indelible impact on long term members of our east Berlin community.” (DJ Lockwood).  </a:t>
            </a:r>
          </a:p>
          <a:p>
            <a:pPr marL="0" marR="0">
              <a:lnSpc>
                <a:spcPct val="100000"/>
              </a:lnSpc>
              <a:spcAft>
                <a:spcPts val="800"/>
              </a:spcAft>
              <a:buNone/>
            </a:pPr>
            <a:r>
              <a:rPr lang="en-US" sz="1200" kern="100" dirty="0">
                <a:effectLst/>
                <a:latin typeface="+mn-lt"/>
                <a:ea typeface="Calibri" panose="020F0502020204030204" pitchFamily="34" charset="0"/>
                <a:cs typeface="Times New Roman" panose="02020603050405020304" pitchFamily="18" charset="0"/>
              </a:rPr>
              <a:t>As it did across the country, the construction of the US Highway system contributed to the residential concentration of race and poverty in Berlin. The once thriving businesses and community schools of the east side are now gone and discriminatory planning processes subsequently resulted in placement of the county landfill on the east side of Berlin on Flower Street, in a historic African American neighborhood, also known as </a:t>
            </a:r>
            <a:r>
              <a:rPr lang="en-US" sz="1200" kern="100" dirty="0" err="1">
                <a:effectLst/>
                <a:latin typeface="+mn-lt"/>
                <a:ea typeface="Calibri" panose="020F0502020204030204" pitchFamily="34" charset="0"/>
                <a:cs typeface="Times New Roman" panose="02020603050405020304" pitchFamily="18" charset="0"/>
              </a:rPr>
              <a:t>Briddletown</a:t>
            </a:r>
            <a:r>
              <a:rPr lang="en-US" sz="1200" kern="100" dirty="0">
                <a:effectLst/>
                <a:latin typeface="+mn-lt"/>
                <a:ea typeface="Calibri" panose="020F0502020204030204" pitchFamily="34" charset="0"/>
                <a:cs typeface="Times New Roman" panose="02020603050405020304" pitchFamily="18" charset="0"/>
              </a:rPr>
              <a:t>, where free blacks or ex-slaves acquired properties after the Civil War. </a:t>
            </a:r>
          </a:p>
          <a:p>
            <a:pPr>
              <a:spcAft>
                <a:spcPts val="800"/>
              </a:spcAft>
            </a:pPr>
            <a:r>
              <a:rPr lang="en-US" sz="1200" dirty="0"/>
              <a:t>Guided by the data and the community engagement process in Phase One of the Reconnecting Communities and Neighborhood Grant, The Town of Berlin used context-driven decision-making to identify, evaluate, and prioritize solutions that address and mitigate the negative impacts of the Route 113 barrier and provide connectivity to the Worcester County Greenways and Trails network that is being planned beyond town limits. Working with the owner/operators of the road, Maryland Department of Transportation - State Highway Administration (MDOT-SHA) and federally qualified contractor(s) to evaluate feasibility of identified options for safe crossing for pedestrians, bicycles, and those using other mobility devices, while maintaining the capacity to handle existing transportation needs of the roadway. Project deliverables include preliminary plans with pre-development design for additional or improved bike and pedestrian crossings of US 113 and connections to existing and planned shared use trails and cost estimates and identification of funding options that would prepare the town to apply for capital construction funds for active transportation in future years. </a:t>
            </a:r>
          </a:p>
          <a:p>
            <a:pPr marL="0" marR="0">
              <a:lnSpc>
                <a:spcPct val="100000"/>
              </a:lnSpc>
              <a:spcAft>
                <a:spcPts val="800"/>
              </a:spcAft>
              <a:buNone/>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Two people walking on the side of a road">
            <a:extLst>
              <a:ext uri="{FF2B5EF4-FFF2-40B4-BE49-F238E27FC236}">
                <a16:creationId xmlns:a16="http://schemas.microsoft.com/office/drawing/2014/main" id="{E6CB5F74-5FA7-8B1C-D10D-F2C157004B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365" y="4164012"/>
            <a:ext cx="4286500" cy="2231356"/>
          </a:xfrm>
          <a:prstGeom prst="rect">
            <a:avLst/>
          </a:prstGeom>
          <a:ln>
            <a:solidFill>
              <a:schemeClr val="accent1"/>
            </a:solidFill>
          </a:ln>
        </p:spPr>
      </p:pic>
      <p:pic>
        <p:nvPicPr>
          <p:cNvPr id="7" name="Picture 6" descr="A road with snow on the side&#10;&#10;Description automatically generated">
            <a:extLst>
              <a:ext uri="{FF2B5EF4-FFF2-40B4-BE49-F238E27FC236}">
                <a16:creationId xmlns:a16="http://schemas.microsoft.com/office/drawing/2014/main" id="{5B5A6810-8F81-2187-5C9B-701D3422422F}"/>
              </a:ext>
            </a:extLst>
          </p:cNvPr>
          <p:cNvPicPr>
            <a:picLocks noChangeAspect="1"/>
          </p:cNvPicPr>
          <p:nvPr/>
        </p:nvPicPr>
        <p:blipFill>
          <a:blip r:embed="rId4"/>
          <a:stretch>
            <a:fillRect/>
          </a:stretch>
        </p:blipFill>
        <p:spPr>
          <a:xfrm>
            <a:off x="6817075" y="4164012"/>
            <a:ext cx="3439845" cy="2231356"/>
          </a:xfrm>
          <a:prstGeom prst="rect">
            <a:avLst/>
          </a:prstGeom>
        </p:spPr>
      </p:pic>
      <p:sp>
        <p:nvSpPr>
          <p:cNvPr id="8" name="TextBox 7">
            <a:extLst>
              <a:ext uri="{FF2B5EF4-FFF2-40B4-BE49-F238E27FC236}">
                <a16:creationId xmlns:a16="http://schemas.microsoft.com/office/drawing/2014/main" id="{F9437CEF-6045-1E12-612C-9D9411802D29}"/>
              </a:ext>
            </a:extLst>
          </p:cNvPr>
          <p:cNvSpPr txBox="1"/>
          <p:nvPr/>
        </p:nvSpPr>
        <p:spPr>
          <a:xfrm>
            <a:off x="470263" y="6383920"/>
            <a:ext cx="4947959" cy="400110"/>
          </a:xfrm>
          <a:prstGeom prst="rect">
            <a:avLst/>
          </a:prstGeom>
          <a:noFill/>
        </p:spPr>
        <p:txBody>
          <a:bodyPr wrap="square" rtlCol="0">
            <a:spAutoFit/>
          </a:bodyPr>
          <a:lstStyle/>
          <a:p>
            <a:r>
              <a:rPr lang="en-US" sz="1000" dirty="0"/>
              <a:t>Grandma, Mom &amp; baby walking from Victoria Estate Apartment to Food Lion will have to cross US 113 without a sidewalk or crosswalk</a:t>
            </a:r>
          </a:p>
        </p:txBody>
      </p:sp>
      <p:sp>
        <p:nvSpPr>
          <p:cNvPr id="9" name="TextBox 8">
            <a:extLst>
              <a:ext uri="{FF2B5EF4-FFF2-40B4-BE49-F238E27FC236}">
                <a16:creationId xmlns:a16="http://schemas.microsoft.com/office/drawing/2014/main" id="{EEBCAA09-1571-564E-34BA-5113B0A9F2DE}"/>
              </a:ext>
            </a:extLst>
          </p:cNvPr>
          <p:cNvSpPr txBox="1"/>
          <p:nvPr/>
        </p:nvSpPr>
        <p:spPr>
          <a:xfrm>
            <a:off x="10256921" y="3775788"/>
            <a:ext cx="1816891" cy="1938992"/>
          </a:xfrm>
          <a:prstGeom prst="rect">
            <a:avLst/>
          </a:prstGeom>
          <a:noFill/>
        </p:spPr>
        <p:txBody>
          <a:bodyPr wrap="square" rtlCol="0">
            <a:spAutoFit/>
          </a:bodyPr>
          <a:lstStyle/>
          <a:p>
            <a:r>
              <a:rPr lang="en-US" sz="1200" dirty="0"/>
              <a:t>US 113 runs through Berlin carrying heavy truck traffic at 45mph+ making it unsafe for pedestrians and bikes to cross from east where most residents without vehicles live to the west where most amenities and services are located</a:t>
            </a:r>
          </a:p>
        </p:txBody>
      </p:sp>
    </p:spTree>
    <p:extLst>
      <p:ext uri="{BB962C8B-B14F-4D97-AF65-F5344CB8AC3E}">
        <p14:creationId xmlns:p14="http://schemas.microsoft.com/office/powerpoint/2010/main" val="2710610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384048"/>
            <a:ext cx="8229600" cy="320040"/>
          </a:xfrm>
          <a:prstGeom prst="rect">
            <a:avLst/>
          </a:prstGeom>
          <a:noFill/>
          <a:ln/>
        </p:spPr>
        <p:txBody>
          <a:bodyPr wrap="square" lIns="0" tIns="0" rIns="0" bIns="0" rtlCol="0" anchor="ctr"/>
          <a:lstStyle/>
          <a:p>
            <a:pPr marL="0" indent="0">
              <a:buNone/>
            </a:pPr>
            <a:r>
              <a:rPr lang="en-US" sz="1150" b="1" kern="0" spc="200" dirty="0">
                <a:solidFill>
                  <a:srgbClr val="B87F14"/>
                </a:solidFill>
                <a:latin typeface="Calibri" pitchFamily="34" charset="0"/>
                <a:ea typeface="Calibri" pitchFamily="34" charset="-122"/>
                <a:cs typeface="Calibri" pitchFamily="34" charset="-120"/>
              </a:rPr>
              <a:t>THE CORRIDOR · PART 1 OF 2</a:t>
            </a:r>
            <a:endParaRPr lang="en-US" sz="1150" dirty="0"/>
          </a:p>
        </p:txBody>
      </p:sp>
      <p:sp>
        <p:nvSpPr>
          <p:cNvPr id="3" name="Text 1"/>
          <p:cNvSpPr txBox="1"/>
          <p:nvPr/>
        </p:nvSpPr>
        <p:spPr>
          <a:xfrm>
            <a:off x="502920" y="685800"/>
            <a:ext cx="6949440" cy="685800"/>
          </a:xfrm>
          <a:prstGeom prst="rect">
            <a:avLst/>
          </a:prstGeom>
          <a:noFill/>
          <a:ln/>
        </p:spPr>
        <p:txBody>
          <a:bodyPr wrap="square" lIns="0" tIns="0" rIns="0" bIns="0" rtlCol="0" anchor="ctr"/>
          <a:lstStyle/>
          <a:p>
            <a:pPr marL="0" indent="0">
              <a:buNone/>
            </a:pPr>
            <a:r>
              <a:rPr lang="en-US" sz="2600" b="1" dirty="0">
                <a:solidFill>
                  <a:srgbClr val="211C13"/>
                </a:solidFill>
                <a:latin typeface="Cambria" pitchFamily="34" charset="0"/>
                <a:ea typeface="Cambria" pitchFamily="34" charset="-122"/>
                <a:cs typeface="Cambria" pitchFamily="34" charset="-120"/>
              </a:rPr>
              <a:t>Old Ocean City Blvd. to Bay Street</a:t>
            </a:r>
            <a:endParaRPr lang="en-US" sz="2600" dirty="0"/>
          </a:p>
        </p:txBody>
      </p:sp>
      <p:sp>
        <p:nvSpPr>
          <p:cNvPr id="4" name="Text 2"/>
          <p:cNvSpPr txBox="1"/>
          <p:nvPr/>
        </p:nvSpPr>
        <p:spPr>
          <a:xfrm>
            <a:off x="502920" y="1371600"/>
            <a:ext cx="4160520" cy="5029200"/>
          </a:xfrm>
          <a:prstGeom prst="rect">
            <a:avLst/>
          </a:prstGeom>
          <a:noFill/>
          <a:ln/>
        </p:spPr>
        <p:txBody>
          <a:bodyPr wrap="square" lIns="0" tIns="0" rIns="0" bIns="0" rtlCol="0" anchor="t"/>
          <a:lstStyle/>
          <a:p>
            <a:pPr marL="0" indent="0">
              <a:lnSpc>
                <a:spcPts val="1800"/>
              </a:lnSpc>
              <a:buNone/>
            </a:pPr>
            <a:r>
              <a:rPr lang="en-US" sz="1300" dirty="0">
                <a:solidFill>
                  <a:srgbClr val="5B5340"/>
                </a:solidFill>
                <a:latin typeface="Calibri" pitchFamily="34" charset="0"/>
                <a:ea typeface="Calibri" pitchFamily="34" charset="-122"/>
                <a:cs typeface="Calibri" pitchFamily="34" charset="-120"/>
              </a:rPr>
              <a:t>US 113 runs the length of town as a four-lane divide. At the north end, Old Ocean City Blvd. (MD 346) sits beside the town's Medical District — Atlantic General Hospital, the Health Department, and medical offices — with Food Lion and the commercial strip just across the highway.</a:t>
            </a:r>
            <a:endParaRPr lang="en-US" sz="1300" dirty="0"/>
          </a:p>
          <a:p>
            <a:pPr marL="0" indent="0">
              <a:lnSpc>
                <a:spcPts val="1800"/>
              </a:lnSpc>
              <a:buNone/>
            </a:pPr>
            <a:endParaRPr lang="en-US" sz="1300" dirty="0"/>
          </a:p>
          <a:p>
            <a:pPr marL="0" indent="0">
              <a:lnSpc>
                <a:spcPts val="1800"/>
              </a:lnSpc>
              <a:buNone/>
            </a:pPr>
            <a:r>
              <a:rPr lang="en-US" sz="1300" dirty="0">
                <a:solidFill>
                  <a:srgbClr val="5B5340"/>
                </a:solidFill>
                <a:latin typeface="Calibri" pitchFamily="34" charset="0"/>
                <a:ea typeface="Calibri" pitchFamily="34" charset="-122"/>
                <a:cs typeface="Calibri" pitchFamily="34" charset="-120"/>
              </a:rPr>
              <a:t>Heading south, the historic downtown core — the Taylor House Museum, the library, and Buckingham Elementary — sits entirely on the west side, with no sidewalk for anyone walking in from the east.</a:t>
            </a:r>
            <a:endParaRPr lang="en-US" sz="1300" dirty="0"/>
          </a:p>
          <a:p>
            <a:pPr marL="0" indent="0">
              <a:lnSpc>
                <a:spcPts val="1800"/>
              </a:lnSpc>
              <a:buNone/>
            </a:pPr>
            <a:endParaRPr lang="en-US" sz="1300" dirty="0"/>
          </a:p>
          <a:p>
            <a:pPr marL="0" indent="0">
              <a:lnSpc>
                <a:spcPts val="1800"/>
              </a:lnSpc>
              <a:buNone/>
            </a:pPr>
            <a:r>
              <a:rPr lang="en-US" sz="1300" dirty="0">
                <a:solidFill>
                  <a:srgbClr val="5B5340"/>
                </a:solidFill>
                <a:latin typeface="Calibri" pitchFamily="34" charset="0"/>
                <a:ea typeface="Calibri" pitchFamily="34" charset="-122"/>
                <a:cs typeface="Calibri" pitchFamily="34" charset="-120"/>
              </a:rPr>
              <a:t>The coral line is the proposed shared-use path: a continuous route in the state's existing right-of-way, running north–south alongside the highway instead of stopping at one bridge.</a:t>
            </a:r>
            <a:endParaRPr lang="en-US" sz="1300" dirty="0"/>
          </a:p>
        </p:txBody>
      </p:sp>
      <p:sp>
        <p:nvSpPr>
          <p:cNvPr id="5" name="Text 3"/>
          <p:cNvSpPr txBox="1"/>
          <p:nvPr/>
        </p:nvSpPr>
        <p:spPr>
          <a:xfrm>
            <a:off x="502920" y="6263640"/>
            <a:ext cx="4160520" cy="457200"/>
          </a:xfrm>
          <a:prstGeom prst="rect">
            <a:avLst/>
          </a:prstGeom>
          <a:noFill/>
          <a:ln/>
        </p:spPr>
        <p:txBody>
          <a:bodyPr wrap="square" lIns="0" tIns="0" rIns="0" bIns="0" rtlCol="0" anchor="ctr"/>
          <a:lstStyle/>
          <a:p>
            <a:pPr marL="0" indent="0">
              <a:lnSpc>
                <a:spcPts val="1100"/>
              </a:lnSpc>
              <a:buNone/>
            </a:pPr>
            <a:r>
              <a:rPr lang="en-US" sz="900" i="1" dirty="0">
                <a:solidFill>
                  <a:srgbClr val="9A917A"/>
                </a:solidFill>
                <a:latin typeface="Calibri" pitchFamily="34" charset="0"/>
                <a:ea typeface="Calibri" pitchFamily="34" charset="-122"/>
                <a:cs typeface="Calibri" pitchFamily="34" charset="-120"/>
              </a:rPr>
              <a:t>Schematic, not to scale. Source: Town of Berlin Pedestrian/Bicycle Bridge Feasibility Study, July 2026.</a:t>
            </a:r>
            <a:endParaRPr lang="en-US" sz="900" dirty="0"/>
          </a:p>
        </p:txBody>
      </p:sp>
      <p:sp>
        <p:nvSpPr>
          <p:cNvPr id="6" name="Shape 4"/>
          <p:cNvSpPr/>
          <p:nvPr/>
        </p:nvSpPr>
        <p:spPr>
          <a:xfrm>
            <a:off x="5623560" y="612648"/>
            <a:ext cx="6135624" cy="6135624"/>
          </a:xfrm>
          <a:prstGeom prst="roundRect">
            <a:avLst>
              <a:gd name="adj" fmla="val 745"/>
            </a:avLst>
          </a:prstGeom>
          <a:solidFill>
            <a:srgbClr val="EDE6D2"/>
          </a:solidFill>
          <a:ln w="12700">
            <a:solidFill>
              <a:srgbClr val="E1DAC4"/>
            </a:solidFill>
            <a:prstDash val="solid"/>
          </a:ln>
        </p:spPr>
        <p:txBody>
          <a:bodyPr/>
          <a:lstStyle/>
          <a:p>
            <a:endParaRPr lang="en-US"/>
          </a:p>
        </p:txBody>
      </p:sp>
      <p:pic>
        <p:nvPicPr>
          <p:cNvPr id="7" name="Image 0" descr="/tmp/deck/map_north.png"/>
          <p:cNvPicPr>
            <a:picLocks noChangeAspect="1"/>
          </p:cNvPicPr>
          <p:nvPr/>
        </p:nvPicPr>
        <p:blipFill>
          <a:blip r:embed="rId3"/>
          <a:stretch>
            <a:fillRect/>
          </a:stretch>
        </p:blipFill>
        <p:spPr>
          <a:xfrm>
            <a:off x="5696712" y="685800"/>
            <a:ext cx="5989320" cy="59893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384048"/>
            <a:ext cx="8229600" cy="320040"/>
          </a:xfrm>
          <a:prstGeom prst="rect">
            <a:avLst/>
          </a:prstGeom>
          <a:noFill/>
          <a:ln/>
        </p:spPr>
        <p:txBody>
          <a:bodyPr wrap="square" lIns="0" tIns="0" rIns="0" bIns="0" rtlCol="0" anchor="ctr"/>
          <a:lstStyle/>
          <a:p>
            <a:pPr marL="0" indent="0">
              <a:buNone/>
            </a:pPr>
            <a:r>
              <a:rPr lang="en-US" sz="1150" b="1" kern="0" spc="200" dirty="0">
                <a:solidFill>
                  <a:srgbClr val="B87F14"/>
                </a:solidFill>
                <a:latin typeface="Calibri" pitchFamily="34" charset="0"/>
                <a:ea typeface="Calibri" pitchFamily="34" charset="-122"/>
                <a:cs typeface="Calibri" pitchFamily="34" charset="-120"/>
              </a:rPr>
              <a:t>THE CORRIDOR · PART 2 OF 2</a:t>
            </a:r>
            <a:endParaRPr lang="en-US" sz="1150" dirty="0"/>
          </a:p>
        </p:txBody>
      </p:sp>
      <p:sp>
        <p:nvSpPr>
          <p:cNvPr id="3" name="Text 1"/>
          <p:cNvSpPr txBox="1"/>
          <p:nvPr/>
        </p:nvSpPr>
        <p:spPr>
          <a:xfrm>
            <a:off x="502920" y="685800"/>
            <a:ext cx="6949440" cy="685800"/>
          </a:xfrm>
          <a:prstGeom prst="rect">
            <a:avLst/>
          </a:prstGeom>
          <a:noFill/>
          <a:ln/>
        </p:spPr>
        <p:txBody>
          <a:bodyPr wrap="square" lIns="0" tIns="0" rIns="0" bIns="0" rtlCol="0" anchor="ctr"/>
          <a:lstStyle/>
          <a:p>
            <a:pPr marL="0" indent="0">
              <a:buNone/>
            </a:pPr>
            <a:r>
              <a:rPr lang="en-US" sz="2600" b="1" dirty="0">
                <a:solidFill>
                  <a:srgbClr val="211C13"/>
                </a:solidFill>
                <a:latin typeface="Cambria" pitchFamily="34" charset="0"/>
                <a:ea typeface="Cambria" pitchFamily="34" charset="-122"/>
                <a:cs typeface="Cambria" pitchFamily="34" charset="-120"/>
              </a:rPr>
              <a:t>Bay Street to Germantown Road</a:t>
            </a:r>
            <a:endParaRPr lang="en-US" sz="2600" dirty="0"/>
          </a:p>
        </p:txBody>
      </p:sp>
      <p:sp>
        <p:nvSpPr>
          <p:cNvPr id="4" name="Text 2"/>
          <p:cNvSpPr txBox="1"/>
          <p:nvPr/>
        </p:nvSpPr>
        <p:spPr>
          <a:xfrm>
            <a:off x="502920" y="1371600"/>
            <a:ext cx="4160520" cy="5029200"/>
          </a:xfrm>
          <a:prstGeom prst="rect">
            <a:avLst/>
          </a:prstGeom>
          <a:noFill/>
          <a:ln/>
        </p:spPr>
        <p:txBody>
          <a:bodyPr wrap="square" lIns="0" tIns="0" rIns="0" bIns="0" rtlCol="0" anchor="t"/>
          <a:lstStyle/>
          <a:p>
            <a:pPr marL="0" indent="0">
              <a:lnSpc>
                <a:spcPts val="1800"/>
              </a:lnSpc>
              <a:buNone/>
            </a:pPr>
            <a:r>
              <a:rPr lang="en-US" sz="1300" dirty="0">
                <a:solidFill>
                  <a:srgbClr val="5B5340"/>
                </a:solidFill>
                <a:latin typeface="Calibri" pitchFamily="34" charset="0"/>
                <a:ea typeface="Calibri" pitchFamily="34" charset="-122"/>
                <a:cs typeface="Calibri" pitchFamily="34" charset="-120"/>
              </a:rPr>
              <a:t>Bay Street / Assateague Rd. (MD 376) has the only existing marked crosswalk on US 113 today — and, per the feasibility study, the best-fit technical site for a bridge. Henry Park and the future community center sit just east, along Flower Street.</a:t>
            </a:r>
            <a:endParaRPr lang="en-US" sz="1300" dirty="0"/>
          </a:p>
          <a:p>
            <a:pPr marL="0" indent="0">
              <a:lnSpc>
                <a:spcPts val="1800"/>
              </a:lnSpc>
              <a:buNone/>
            </a:pPr>
            <a:endParaRPr lang="en-US" sz="1300" dirty="0"/>
          </a:p>
          <a:p>
            <a:pPr marL="0" indent="0">
              <a:lnSpc>
                <a:spcPts val="1800"/>
              </a:lnSpc>
              <a:buNone/>
            </a:pPr>
            <a:r>
              <a:rPr lang="en-US" sz="1300" dirty="0">
                <a:solidFill>
                  <a:srgbClr val="5B5340"/>
                </a:solidFill>
                <a:latin typeface="Calibri" pitchFamily="34" charset="0"/>
                <a:ea typeface="Calibri" pitchFamily="34" charset="-122"/>
                <a:cs typeface="Calibri" pitchFamily="34" charset="-120"/>
              </a:rPr>
              <a:t>Further south, Main St. / Germantown Rd. (MD 818) marks the edge of town, near the Germantown School Community Heritage Center — a restored Rosenwald schoolhouse — and the County Athletic Complex.</a:t>
            </a:r>
            <a:endParaRPr lang="en-US" sz="1300" dirty="0"/>
          </a:p>
          <a:p>
            <a:pPr marL="0" indent="0">
              <a:lnSpc>
                <a:spcPts val="1800"/>
              </a:lnSpc>
              <a:buNone/>
            </a:pPr>
            <a:endParaRPr lang="en-US" sz="1300" dirty="0"/>
          </a:p>
          <a:p>
            <a:pPr marL="0" indent="0">
              <a:lnSpc>
                <a:spcPts val="1800"/>
              </a:lnSpc>
              <a:buNone/>
            </a:pPr>
            <a:r>
              <a:rPr lang="en-US" sz="1300" dirty="0">
                <a:solidFill>
                  <a:srgbClr val="5B5340"/>
                </a:solidFill>
                <a:latin typeface="Calibri" pitchFamily="34" charset="0"/>
                <a:ea typeface="Calibri" pitchFamily="34" charset="-122"/>
                <a:cs typeface="Calibri" pitchFamily="34" charset="-120"/>
              </a:rPr>
              <a:t>The shared-use path continues through both crossings, so residents on either side reach downtown, the park, and the schools without waiting on a single bridge location.</a:t>
            </a:r>
            <a:endParaRPr lang="en-US" sz="1300" dirty="0"/>
          </a:p>
        </p:txBody>
      </p:sp>
      <p:sp>
        <p:nvSpPr>
          <p:cNvPr id="5" name="Text 3"/>
          <p:cNvSpPr txBox="1"/>
          <p:nvPr/>
        </p:nvSpPr>
        <p:spPr>
          <a:xfrm>
            <a:off x="502920" y="6263640"/>
            <a:ext cx="4160520" cy="457200"/>
          </a:xfrm>
          <a:prstGeom prst="rect">
            <a:avLst/>
          </a:prstGeom>
          <a:noFill/>
          <a:ln/>
        </p:spPr>
        <p:txBody>
          <a:bodyPr wrap="square" lIns="0" tIns="0" rIns="0" bIns="0" rtlCol="0" anchor="ctr"/>
          <a:lstStyle/>
          <a:p>
            <a:pPr marL="0" indent="0">
              <a:lnSpc>
                <a:spcPts val="1100"/>
              </a:lnSpc>
              <a:buNone/>
            </a:pPr>
            <a:r>
              <a:rPr lang="en-US" sz="900" i="1" dirty="0">
                <a:solidFill>
                  <a:srgbClr val="9A917A"/>
                </a:solidFill>
                <a:latin typeface="Calibri" pitchFamily="34" charset="0"/>
                <a:ea typeface="Calibri" pitchFamily="34" charset="-122"/>
                <a:cs typeface="Calibri" pitchFamily="34" charset="-120"/>
              </a:rPr>
              <a:t>Schematic, not to scale. Source: Town of Berlin Pedestrian/Bicycle Bridge Feasibility Study, July 2026.</a:t>
            </a:r>
            <a:endParaRPr lang="en-US" sz="900" dirty="0"/>
          </a:p>
        </p:txBody>
      </p:sp>
      <p:sp>
        <p:nvSpPr>
          <p:cNvPr id="6" name="Shape 4"/>
          <p:cNvSpPr/>
          <p:nvPr/>
        </p:nvSpPr>
        <p:spPr>
          <a:xfrm>
            <a:off x="5509114" y="612648"/>
            <a:ext cx="6250070" cy="6135624"/>
          </a:xfrm>
          <a:prstGeom prst="roundRect">
            <a:avLst>
              <a:gd name="adj" fmla="val 745"/>
            </a:avLst>
          </a:prstGeom>
          <a:solidFill>
            <a:srgbClr val="EDE6D2"/>
          </a:solidFill>
          <a:ln w="12700">
            <a:solidFill>
              <a:srgbClr val="E1DAC4"/>
            </a:solidFill>
            <a:prstDash val="solid"/>
          </a:ln>
        </p:spPr>
        <p:txBody>
          <a:bodyPr/>
          <a:lstStyle/>
          <a:p>
            <a:endParaRPr lang="en-US"/>
          </a:p>
        </p:txBody>
      </p:sp>
      <p:pic>
        <p:nvPicPr>
          <p:cNvPr id="7" name="Image 0" descr="/tmp/deck/map_south.png"/>
          <p:cNvPicPr>
            <a:picLocks noChangeAspect="1"/>
          </p:cNvPicPr>
          <p:nvPr/>
        </p:nvPicPr>
        <p:blipFill>
          <a:blip r:embed="rId3"/>
          <a:stretch>
            <a:fillRect/>
          </a:stretch>
        </p:blipFill>
        <p:spPr>
          <a:xfrm>
            <a:off x="5582266" y="685800"/>
            <a:ext cx="6103766" cy="59893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384048"/>
            <a:ext cx="8229600" cy="320040"/>
          </a:xfrm>
          <a:prstGeom prst="rect">
            <a:avLst/>
          </a:prstGeom>
          <a:noFill/>
          <a:ln/>
        </p:spPr>
        <p:txBody>
          <a:bodyPr wrap="square" lIns="0" tIns="0" rIns="0" bIns="0" rtlCol="0" anchor="ctr"/>
          <a:lstStyle/>
          <a:p>
            <a:pPr marL="0" indent="0">
              <a:buNone/>
            </a:pPr>
            <a:r>
              <a:rPr lang="en-US" sz="1150" b="1" kern="0" spc="200" dirty="0">
                <a:solidFill>
                  <a:srgbClr val="B87F14"/>
                </a:solidFill>
                <a:latin typeface="Calibri" pitchFamily="34" charset="0"/>
                <a:ea typeface="Calibri" pitchFamily="34" charset="-122"/>
                <a:cs typeface="Calibri" pitchFamily="34" charset="-120"/>
              </a:rPr>
              <a:t>WHY NOT THE BRIDGE</a:t>
            </a:r>
            <a:endParaRPr lang="en-US" sz="1150" dirty="0"/>
          </a:p>
        </p:txBody>
      </p:sp>
      <p:sp>
        <p:nvSpPr>
          <p:cNvPr id="3" name="Text 1"/>
          <p:cNvSpPr txBox="1"/>
          <p:nvPr/>
        </p:nvSpPr>
        <p:spPr>
          <a:xfrm>
            <a:off x="502920" y="685800"/>
            <a:ext cx="10515600" cy="640080"/>
          </a:xfrm>
          <a:prstGeom prst="rect">
            <a:avLst/>
          </a:prstGeom>
          <a:noFill/>
          <a:ln/>
        </p:spPr>
        <p:txBody>
          <a:bodyPr wrap="square" lIns="0" tIns="0" rIns="0" bIns="0" rtlCol="0" anchor="ctr"/>
          <a:lstStyle/>
          <a:p>
            <a:pPr marL="0" indent="0">
              <a:buNone/>
            </a:pPr>
            <a:r>
              <a:rPr lang="en-US" sz="2600" b="1" dirty="0">
                <a:solidFill>
                  <a:srgbClr val="211C13"/>
                </a:solidFill>
                <a:latin typeface="Cambria" pitchFamily="34" charset="0"/>
                <a:ea typeface="Cambria" pitchFamily="34" charset="-122"/>
                <a:cs typeface="Cambria" pitchFamily="34" charset="-120"/>
              </a:rPr>
              <a:t>One bridge vs. a path that reaches everyone</a:t>
            </a:r>
            <a:endParaRPr lang="en-US" sz="2600" dirty="0"/>
          </a:p>
        </p:txBody>
      </p:sp>
      <p:sp>
        <p:nvSpPr>
          <p:cNvPr id="4" name="Text 2"/>
          <p:cNvSpPr txBox="1"/>
          <p:nvPr/>
        </p:nvSpPr>
        <p:spPr>
          <a:xfrm>
            <a:off x="502920" y="1325880"/>
            <a:ext cx="10515600" cy="594360"/>
          </a:xfrm>
          <a:prstGeom prst="rect">
            <a:avLst/>
          </a:prstGeom>
          <a:noFill/>
          <a:ln/>
        </p:spPr>
        <p:txBody>
          <a:bodyPr wrap="square" lIns="0" tIns="0" rIns="0" bIns="0" rtlCol="0" anchor="ctr"/>
          <a:lstStyle/>
          <a:p>
            <a:pPr marL="0" indent="0">
              <a:lnSpc>
                <a:spcPts val="1800"/>
              </a:lnSpc>
              <a:buNone/>
            </a:pPr>
            <a:r>
              <a:rPr lang="en-US" sz="1350" dirty="0">
                <a:solidFill>
                  <a:srgbClr val="5B5340"/>
                </a:solidFill>
                <a:latin typeface="Calibri" pitchFamily="34" charset="0"/>
                <a:ea typeface="Calibri" pitchFamily="34" charset="-122"/>
                <a:cs typeface="Calibri" pitchFamily="34" charset="-120"/>
              </a:rPr>
              <a:t>The feasibility study priced an elevated bridge at each of the three crossings. All three came back the same way: technically buildable, extremely expensive, and not what residents said they’d actually use.</a:t>
            </a:r>
            <a:endParaRPr lang="en-US" sz="1350" dirty="0"/>
          </a:p>
        </p:txBody>
      </p:sp>
      <p:sp>
        <p:nvSpPr>
          <p:cNvPr id="5" name="Shape 3"/>
          <p:cNvSpPr/>
          <p:nvPr/>
        </p:nvSpPr>
        <p:spPr>
          <a:xfrm>
            <a:off x="502920" y="2148840"/>
            <a:ext cx="5257800" cy="4343400"/>
          </a:xfrm>
          <a:prstGeom prst="roundRect">
            <a:avLst>
              <a:gd name="adj" fmla="val 1474"/>
            </a:avLst>
          </a:prstGeom>
          <a:solidFill>
            <a:srgbClr val="F7F5EE"/>
          </a:solidFill>
          <a:ln w="12700">
            <a:solidFill>
              <a:srgbClr val="E1DAC4"/>
            </a:solidFill>
            <a:prstDash val="solid"/>
          </a:ln>
        </p:spPr>
        <p:txBody>
          <a:bodyPr/>
          <a:lstStyle/>
          <a:p>
            <a:endParaRPr lang="en-US"/>
          </a:p>
        </p:txBody>
      </p:sp>
      <p:sp>
        <p:nvSpPr>
          <p:cNvPr id="6" name="Shape 4"/>
          <p:cNvSpPr/>
          <p:nvPr/>
        </p:nvSpPr>
        <p:spPr>
          <a:xfrm>
            <a:off x="502920" y="2148840"/>
            <a:ext cx="5257800" cy="594360"/>
          </a:xfrm>
          <a:prstGeom prst="roundRect">
            <a:avLst>
              <a:gd name="adj" fmla="val 10769"/>
            </a:avLst>
          </a:prstGeom>
          <a:solidFill>
            <a:srgbClr val="1E3247"/>
          </a:solidFill>
          <a:ln/>
        </p:spPr>
        <p:txBody>
          <a:bodyPr/>
          <a:lstStyle/>
          <a:p>
            <a:endParaRPr lang="en-US"/>
          </a:p>
        </p:txBody>
      </p:sp>
      <p:sp>
        <p:nvSpPr>
          <p:cNvPr id="7" name="Shape 5"/>
          <p:cNvSpPr/>
          <p:nvPr/>
        </p:nvSpPr>
        <p:spPr>
          <a:xfrm>
            <a:off x="502920" y="2441448"/>
            <a:ext cx="5257800" cy="301752"/>
          </a:xfrm>
          <a:prstGeom prst="rect">
            <a:avLst/>
          </a:prstGeom>
          <a:solidFill>
            <a:srgbClr val="1E3247"/>
          </a:solidFill>
          <a:ln/>
        </p:spPr>
        <p:txBody>
          <a:bodyPr/>
          <a:lstStyle/>
          <a:p>
            <a:endParaRPr lang="en-US"/>
          </a:p>
        </p:txBody>
      </p:sp>
      <p:sp>
        <p:nvSpPr>
          <p:cNvPr id="8" name="Text 6"/>
          <p:cNvSpPr txBox="1"/>
          <p:nvPr/>
        </p:nvSpPr>
        <p:spPr>
          <a:xfrm>
            <a:off x="731520" y="2148840"/>
            <a:ext cx="3337560" cy="594360"/>
          </a:xfrm>
          <a:prstGeom prst="rect">
            <a:avLst/>
          </a:prstGeom>
          <a:noFill/>
          <a:ln/>
        </p:spPr>
        <p:txBody>
          <a:bodyPr wrap="square" lIns="0" tIns="0" rIns="0" bIns="0" rtlCol="0" anchor="ctr"/>
          <a:lstStyle/>
          <a:p>
            <a:pPr marL="0" indent="0">
              <a:buNone/>
            </a:pPr>
            <a:r>
              <a:rPr lang="en-US" sz="1450" b="1" dirty="0">
                <a:solidFill>
                  <a:srgbClr val="FFFFFF"/>
                </a:solidFill>
                <a:latin typeface="Cambria" pitchFamily="34" charset="0"/>
                <a:ea typeface="Cambria" pitchFamily="34" charset="-122"/>
                <a:cs typeface="Cambria" pitchFamily="34" charset="-120"/>
              </a:rPr>
              <a:t>Pedestrian &amp; Bicycle Bridge</a:t>
            </a:r>
            <a:endParaRPr lang="en-US" sz="1450" dirty="0"/>
          </a:p>
        </p:txBody>
      </p:sp>
      <p:sp>
        <p:nvSpPr>
          <p:cNvPr id="9" name="Text 7"/>
          <p:cNvSpPr txBox="1"/>
          <p:nvPr/>
        </p:nvSpPr>
        <p:spPr>
          <a:xfrm>
            <a:off x="3886200" y="2148840"/>
            <a:ext cx="1691640" cy="594360"/>
          </a:xfrm>
          <a:prstGeom prst="rect">
            <a:avLst/>
          </a:prstGeom>
          <a:noFill/>
          <a:ln/>
        </p:spPr>
        <p:txBody>
          <a:bodyPr wrap="square" lIns="0" tIns="0" rIns="0" bIns="0" rtlCol="0" anchor="ctr"/>
          <a:lstStyle/>
          <a:p>
            <a:pPr marL="0" indent="0" algn="r">
              <a:buNone/>
            </a:pPr>
            <a:r>
              <a:rPr lang="en-US" sz="1000" b="1" kern="0" spc="100" dirty="0">
                <a:solidFill>
                  <a:srgbClr val="FFFFFF"/>
                </a:solidFill>
                <a:latin typeface="Calibri" pitchFamily="34" charset="0"/>
                <a:ea typeface="Calibri" pitchFamily="34" charset="-122"/>
                <a:cs typeface="Calibri" pitchFamily="34" charset="-120"/>
              </a:rPr>
              <a:t>1 CROSSING</a:t>
            </a:r>
            <a:endParaRPr lang="en-US" sz="1000" dirty="0"/>
          </a:p>
        </p:txBody>
      </p:sp>
      <p:sp>
        <p:nvSpPr>
          <p:cNvPr id="10" name="Text 8"/>
          <p:cNvSpPr txBox="1"/>
          <p:nvPr/>
        </p:nvSpPr>
        <p:spPr>
          <a:xfrm>
            <a:off x="731520" y="2926080"/>
            <a:ext cx="4800600" cy="640080"/>
          </a:xfrm>
          <a:prstGeom prst="rect">
            <a:avLst/>
          </a:prstGeom>
          <a:noFill/>
          <a:ln/>
        </p:spPr>
        <p:txBody>
          <a:bodyPr wrap="square" lIns="0" tIns="0" rIns="0" bIns="0" rtlCol="0" anchor="ctr"/>
          <a:lstStyle/>
          <a:p>
            <a:pPr marL="0" indent="0">
              <a:buNone/>
            </a:pPr>
            <a:r>
              <a:rPr lang="en-US" sz="3000" b="1" dirty="0">
                <a:solidFill>
                  <a:srgbClr val="211C13"/>
                </a:solidFill>
                <a:latin typeface="Cambria" pitchFamily="34" charset="0"/>
                <a:ea typeface="Cambria" pitchFamily="34" charset="-122"/>
                <a:cs typeface="Cambria" pitchFamily="34" charset="-120"/>
              </a:rPr>
              <a:t>$18–24M</a:t>
            </a:r>
            <a:endParaRPr lang="en-US" sz="3000" dirty="0"/>
          </a:p>
        </p:txBody>
      </p:sp>
      <p:sp>
        <p:nvSpPr>
          <p:cNvPr id="11" name="Text 9"/>
          <p:cNvSpPr txBox="1"/>
          <p:nvPr/>
        </p:nvSpPr>
        <p:spPr>
          <a:xfrm>
            <a:off x="731520" y="3520440"/>
            <a:ext cx="4800600" cy="320040"/>
          </a:xfrm>
          <a:prstGeom prst="rect">
            <a:avLst/>
          </a:prstGeom>
          <a:noFill/>
          <a:ln/>
        </p:spPr>
        <p:txBody>
          <a:bodyPr wrap="square" lIns="0" tIns="0" rIns="0" bIns="0" rtlCol="0" anchor="ctr"/>
          <a:lstStyle/>
          <a:p>
            <a:pPr marL="0" indent="0">
              <a:buNone/>
            </a:pPr>
            <a:r>
              <a:rPr lang="en-US" sz="1050" dirty="0">
                <a:solidFill>
                  <a:srgbClr val="5B5340"/>
                </a:solidFill>
                <a:latin typeface="Calibri" pitchFamily="34" charset="0"/>
                <a:ea typeface="Calibri" pitchFamily="34" charset="-122"/>
                <a:cs typeface="Calibri" pitchFamily="34" charset="-120"/>
              </a:rPr>
              <a:t>estimated cost, per single crossing studied</a:t>
            </a:r>
            <a:endParaRPr lang="en-US" sz="1050" dirty="0"/>
          </a:p>
        </p:txBody>
      </p:sp>
      <p:sp>
        <p:nvSpPr>
          <p:cNvPr id="12" name="Text 10"/>
          <p:cNvSpPr txBox="1"/>
          <p:nvPr/>
        </p:nvSpPr>
        <p:spPr>
          <a:xfrm>
            <a:off x="731520" y="3977640"/>
            <a:ext cx="4800600" cy="566928"/>
          </a:xfrm>
          <a:prstGeom prst="rect">
            <a:avLst/>
          </a:prstGeom>
          <a:noFill/>
          <a:ln/>
        </p:spPr>
        <p:txBody>
          <a:bodyPr wrap="square" lIns="0" tIns="0" rIns="0" bIns="0" rtlCol="0" anchor="t"/>
          <a:lstStyle/>
          <a:p>
            <a:pPr marL="0" indent="0">
              <a:lnSpc>
                <a:spcPts val="1400"/>
              </a:lnSpc>
              <a:buNone/>
            </a:pPr>
            <a:r>
              <a:rPr lang="en-US" sz="1150" b="1" dirty="0">
                <a:solidFill>
                  <a:srgbClr val="211C13"/>
                </a:solidFill>
                <a:latin typeface="Calibri" pitchFamily="34" charset="0"/>
                <a:ea typeface="Calibri" pitchFamily="34" charset="-122"/>
                <a:cs typeface="Calibri" pitchFamily="34" charset="-120"/>
              </a:rPr>
              <a:t>Long ramps:  </a:t>
            </a:r>
            <a:r>
              <a:rPr lang="en-US" sz="1150" dirty="0">
                <a:solidFill>
                  <a:srgbClr val="5B5340"/>
                </a:solidFill>
                <a:latin typeface="Calibri" pitchFamily="34" charset="0"/>
                <a:ea typeface="Calibri" pitchFamily="34" charset="-122"/>
                <a:cs typeface="Calibri" pitchFamily="34" charset="-120"/>
              </a:rPr>
              <a:t>ADA-compliant 5% grade plus highway clearance meant ramps residents called impractical</a:t>
            </a:r>
            <a:endParaRPr lang="en-US" sz="1150" dirty="0"/>
          </a:p>
        </p:txBody>
      </p:sp>
      <p:sp>
        <p:nvSpPr>
          <p:cNvPr id="13" name="Text 11"/>
          <p:cNvSpPr txBox="1"/>
          <p:nvPr/>
        </p:nvSpPr>
        <p:spPr>
          <a:xfrm>
            <a:off x="731520" y="4581144"/>
            <a:ext cx="4800600" cy="566928"/>
          </a:xfrm>
          <a:prstGeom prst="rect">
            <a:avLst/>
          </a:prstGeom>
          <a:noFill/>
          <a:ln/>
        </p:spPr>
        <p:txBody>
          <a:bodyPr wrap="square" lIns="0" tIns="0" rIns="0" bIns="0" rtlCol="0" anchor="t"/>
          <a:lstStyle/>
          <a:p>
            <a:pPr marL="0" indent="0">
              <a:lnSpc>
                <a:spcPts val="1400"/>
              </a:lnSpc>
              <a:buNone/>
            </a:pPr>
            <a:r>
              <a:rPr lang="en-US" sz="1150" b="1" dirty="0">
                <a:solidFill>
                  <a:srgbClr val="211C13"/>
                </a:solidFill>
                <a:latin typeface="Calibri" pitchFamily="34" charset="0"/>
                <a:ea typeface="Calibri" pitchFamily="34" charset="-122"/>
                <a:cs typeface="Calibri" pitchFamily="34" charset="-120"/>
              </a:rPr>
              <a:t>Serves one point:  </a:t>
            </a:r>
            <a:r>
              <a:rPr lang="en-US" sz="1150" dirty="0">
                <a:solidFill>
                  <a:srgbClr val="5B5340"/>
                </a:solidFill>
                <a:latin typeface="Calibri" pitchFamily="34" charset="0"/>
                <a:ea typeface="Calibri" pitchFamily="34" charset="-122"/>
                <a:cs typeface="Calibri" pitchFamily="34" charset="-120"/>
              </a:rPr>
              <a:t>only the crossing it’s built at, not the other two</a:t>
            </a:r>
            <a:endParaRPr lang="en-US" sz="1150" dirty="0"/>
          </a:p>
        </p:txBody>
      </p:sp>
      <p:sp>
        <p:nvSpPr>
          <p:cNvPr id="14" name="Text 12"/>
          <p:cNvSpPr txBox="1"/>
          <p:nvPr/>
        </p:nvSpPr>
        <p:spPr>
          <a:xfrm>
            <a:off x="731520" y="5184648"/>
            <a:ext cx="4800600" cy="566928"/>
          </a:xfrm>
          <a:prstGeom prst="rect">
            <a:avLst/>
          </a:prstGeom>
          <a:noFill/>
          <a:ln/>
        </p:spPr>
        <p:txBody>
          <a:bodyPr wrap="square" lIns="0" tIns="0" rIns="0" bIns="0" rtlCol="0" anchor="t"/>
          <a:lstStyle/>
          <a:p>
            <a:pPr marL="0" indent="0">
              <a:lnSpc>
                <a:spcPts val="1400"/>
              </a:lnSpc>
              <a:buNone/>
            </a:pPr>
            <a:r>
              <a:rPr lang="en-US" sz="1150" b="1" dirty="0">
                <a:solidFill>
                  <a:srgbClr val="211C13"/>
                </a:solidFill>
                <a:latin typeface="Calibri" pitchFamily="34" charset="0"/>
                <a:ea typeface="Calibri" pitchFamily="34" charset="-122"/>
                <a:cs typeface="Calibri" pitchFamily="34" charset="-120"/>
              </a:rPr>
              <a:t>Low demand:  </a:t>
            </a:r>
            <a:r>
              <a:rPr lang="en-US" sz="1150" dirty="0">
                <a:solidFill>
                  <a:srgbClr val="5B5340"/>
                </a:solidFill>
                <a:latin typeface="Calibri" pitchFamily="34" charset="0"/>
                <a:ea typeface="Calibri" pitchFamily="34" charset="-122"/>
                <a:cs typeface="Calibri" pitchFamily="34" charset="-120"/>
              </a:rPr>
              <a:t>most survey respondents said they’d rarely or never use one</a:t>
            </a:r>
            <a:endParaRPr lang="en-US" sz="1150" dirty="0"/>
          </a:p>
        </p:txBody>
      </p:sp>
      <p:sp>
        <p:nvSpPr>
          <p:cNvPr id="15" name="Text 13"/>
          <p:cNvSpPr txBox="1"/>
          <p:nvPr/>
        </p:nvSpPr>
        <p:spPr>
          <a:xfrm>
            <a:off x="731520" y="5788152"/>
            <a:ext cx="4800600" cy="566928"/>
          </a:xfrm>
          <a:prstGeom prst="rect">
            <a:avLst/>
          </a:prstGeom>
          <a:noFill/>
          <a:ln/>
        </p:spPr>
        <p:txBody>
          <a:bodyPr wrap="square" lIns="0" tIns="0" rIns="0" bIns="0" rtlCol="0" anchor="t"/>
          <a:lstStyle/>
          <a:p>
            <a:pPr marL="0" indent="0">
              <a:lnSpc>
                <a:spcPts val="1400"/>
              </a:lnSpc>
              <a:buNone/>
            </a:pPr>
            <a:r>
              <a:rPr lang="en-US" sz="1150" b="1" dirty="0">
                <a:solidFill>
                  <a:srgbClr val="211C13"/>
                </a:solidFill>
                <a:latin typeface="Calibri" pitchFamily="34" charset="0"/>
                <a:ea typeface="Calibri" pitchFamily="34" charset="-122"/>
                <a:cs typeface="Calibri" pitchFamily="34" charset="-120"/>
              </a:rPr>
              <a:t>Longer road to funding:  </a:t>
            </a:r>
            <a:r>
              <a:rPr lang="en-US" sz="1150" dirty="0">
                <a:solidFill>
                  <a:srgbClr val="5B5340"/>
                </a:solidFill>
                <a:latin typeface="Calibri" pitchFamily="34" charset="0"/>
                <a:ea typeface="Calibri" pitchFamily="34" charset="-122"/>
                <a:cs typeface="Calibri" pitchFamily="34" charset="-120"/>
              </a:rPr>
              <a:t>full NEPA review before construction could begin</a:t>
            </a:r>
            <a:endParaRPr lang="en-US" sz="1150" dirty="0"/>
          </a:p>
        </p:txBody>
      </p:sp>
      <p:sp>
        <p:nvSpPr>
          <p:cNvPr id="16" name="Shape 14"/>
          <p:cNvSpPr/>
          <p:nvPr/>
        </p:nvSpPr>
        <p:spPr>
          <a:xfrm>
            <a:off x="6080760" y="2148840"/>
            <a:ext cx="5257800" cy="4343400"/>
          </a:xfrm>
          <a:prstGeom prst="roundRect">
            <a:avLst>
              <a:gd name="adj" fmla="val 1474"/>
            </a:avLst>
          </a:prstGeom>
          <a:solidFill>
            <a:srgbClr val="F7F5EE"/>
          </a:solidFill>
          <a:ln w="12700">
            <a:solidFill>
              <a:srgbClr val="E1DAC4"/>
            </a:solidFill>
            <a:prstDash val="solid"/>
          </a:ln>
        </p:spPr>
        <p:txBody>
          <a:bodyPr/>
          <a:lstStyle/>
          <a:p>
            <a:endParaRPr lang="en-US"/>
          </a:p>
        </p:txBody>
      </p:sp>
      <p:sp>
        <p:nvSpPr>
          <p:cNvPr id="17" name="Shape 15"/>
          <p:cNvSpPr/>
          <p:nvPr/>
        </p:nvSpPr>
        <p:spPr>
          <a:xfrm>
            <a:off x="6080760" y="2148840"/>
            <a:ext cx="5257800" cy="594360"/>
          </a:xfrm>
          <a:prstGeom prst="roundRect">
            <a:avLst>
              <a:gd name="adj" fmla="val 10769"/>
            </a:avLst>
          </a:prstGeom>
          <a:solidFill>
            <a:srgbClr val="C8452B"/>
          </a:solidFill>
          <a:ln/>
        </p:spPr>
        <p:txBody>
          <a:bodyPr/>
          <a:lstStyle/>
          <a:p>
            <a:endParaRPr lang="en-US"/>
          </a:p>
        </p:txBody>
      </p:sp>
      <p:sp>
        <p:nvSpPr>
          <p:cNvPr id="18" name="Shape 16"/>
          <p:cNvSpPr/>
          <p:nvPr/>
        </p:nvSpPr>
        <p:spPr>
          <a:xfrm>
            <a:off x="6080760" y="2441448"/>
            <a:ext cx="5257800" cy="301752"/>
          </a:xfrm>
          <a:prstGeom prst="rect">
            <a:avLst/>
          </a:prstGeom>
          <a:solidFill>
            <a:srgbClr val="C8452B"/>
          </a:solidFill>
          <a:ln/>
        </p:spPr>
        <p:txBody>
          <a:bodyPr/>
          <a:lstStyle/>
          <a:p>
            <a:endParaRPr lang="en-US"/>
          </a:p>
        </p:txBody>
      </p:sp>
      <p:sp>
        <p:nvSpPr>
          <p:cNvPr id="19" name="Text 17"/>
          <p:cNvSpPr txBox="1"/>
          <p:nvPr/>
        </p:nvSpPr>
        <p:spPr>
          <a:xfrm>
            <a:off x="6309360" y="2148840"/>
            <a:ext cx="3337560" cy="594360"/>
          </a:xfrm>
          <a:prstGeom prst="rect">
            <a:avLst/>
          </a:prstGeom>
          <a:noFill/>
          <a:ln/>
        </p:spPr>
        <p:txBody>
          <a:bodyPr wrap="square" lIns="0" tIns="0" rIns="0" bIns="0" rtlCol="0" anchor="ctr"/>
          <a:lstStyle/>
          <a:p>
            <a:pPr marL="0" indent="0">
              <a:buNone/>
            </a:pPr>
            <a:r>
              <a:rPr lang="en-US" sz="1450" b="1" dirty="0">
                <a:solidFill>
                  <a:srgbClr val="FFFFFF"/>
                </a:solidFill>
                <a:latin typeface="Cambria" pitchFamily="34" charset="0"/>
                <a:ea typeface="Cambria" pitchFamily="34" charset="-122"/>
                <a:cs typeface="Cambria" pitchFamily="34" charset="-120"/>
              </a:rPr>
              <a:t>Speed Limit + Crossings + Path</a:t>
            </a:r>
            <a:endParaRPr lang="en-US" sz="1450" dirty="0"/>
          </a:p>
        </p:txBody>
      </p:sp>
      <p:sp>
        <p:nvSpPr>
          <p:cNvPr id="20" name="Text 18"/>
          <p:cNvSpPr txBox="1"/>
          <p:nvPr/>
        </p:nvSpPr>
        <p:spPr>
          <a:xfrm>
            <a:off x="9464040" y="2148840"/>
            <a:ext cx="1691640" cy="594360"/>
          </a:xfrm>
          <a:prstGeom prst="rect">
            <a:avLst/>
          </a:prstGeom>
          <a:noFill/>
          <a:ln/>
        </p:spPr>
        <p:txBody>
          <a:bodyPr wrap="square" lIns="0" tIns="0" rIns="0" bIns="0" rtlCol="0" anchor="ctr"/>
          <a:lstStyle/>
          <a:p>
            <a:pPr marL="0" indent="0" algn="r">
              <a:buNone/>
            </a:pPr>
            <a:r>
              <a:rPr lang="en-US" sz="1000" b="1" kern="0" spc="100" dirty="0">
                <a:solidFill>
                  <a:srgbClr val="FFFFFF"/>
                </a:solidFill>
                <a:latin typeface="Calibri" pitchFamily="34" charset="0"/>
                <a:ea typeface="Calibri" pitchFamily="34" charset="-122"/>
                <a:cs typeface="Calibri" pitchFamily="34" charset="-120"/>
              </a:rPr>
              <a:t>ALL 3 CROSSINGS</a:t>
            </a:r>
            <a:endParaRPr lang="en-US" sz="1000" dirty="0"/>
          </a:p>
        </p:txBody>
      </p:sp>
      <p:sp>
        <p:nvSpPr>
          <p:cNvPr id="21" name="Text 19"/>
          <p:cNvSpPr txBox="1"/>
          <p:nvPr/>
        </p:nvSpPr>
        <p:spPr>
          <a:xfrm>
            <a:off x="6309360" y="2926080"/>
            <a:ext cx="4800600" cy="640080"/>
          </a:xfrm>
          <a:prstGeom prst="rect">
            <a:avLst/>
          </a:prstGeom>
          <a:noFill/>
          <a:ln/>
        </p:spPr>
        <p:txBody>
          <a:bodyPr wrap="square" lIns="0" tIns="0" rIns="0" bIns="0" rtlCol="0" anchor="ctr"/>
          <a:lstStyle/>
          <a:p>
            <a:pPr marL="0" indent="0">
              <a:buNone/>
            </a:pPr>
            <a:r>
              <a:rPr lang="en-US" sz="3000" b="1" dirty="0">
                <a:solidFill>
                  <a:srgbClr val="211C13"/>
                </a:solidFill>
                <a:latin typeface="Cambria" pitchFamily="34" charset="0"/>
                <a:ea typeface="Cambria" pitchFamily="34" charset="-122"/>
                <a:cs typeface="Cambria" pitchFamily="34" charset="-120"/>
              </a:rPr>
              <a:t>$50K–1M</a:t>
            </a:r>
            <a:endParaRPr lang="en-US" sz="3000" dirty="0"/>
          </a:p>
        </p:txBody>
      </p:sp>
      <p:sp>
        <p:nvSpPr>
          <p:cNvPr id="22" name="Text 20"/>
          <p:cNvSpPr txBox="1"/>
          <p:nvPr/>
        </p:nvSpPr>
        <p:spPr>
          <a:xfrm>
            <a:off x="6309360" y="3520440"/>
            <a:ext cx="4800600" cy="320040"/>
          </a:xfrm>
          <a:prstGeom prst="rect">
            <a:avLst/>
          </a:prstGeom>
          <a:noFill/>
          <a:ln/>
        </p:spPr>
        <p:txBody>
          <a:bodyPr wrap="square" lIns="0" tIns="0" rIns="0" bIns="0" rtlCol="0" anchor="ctr"/>
          <a:lstStyle/>
          <a:p>
            <a:pPr marL="0" indent="0">
              <a:buNone/>
            </a:pPr>
            <a:r>
              <a:rPr lang="en-US" sz="1050" dirty="0">
                <a:solidFill>
                  <a:srgbClr val="5B5340"/>
                </a:solidFill>
                <a:latin typeface="Calibri" pitchFamily="34" charset="0"/>
                <a:ea typeface="Calibri" pitchFamily="34" charset="-122"/>
                <a:cs typeface="Calibri" pitchFamily="34" charset="-120"/>
              </a:rPr>
              <a:t>per at-grade improvement (RRFB, signal, sidewalk)</a:t>
            </a:r>
            <a:endParaRPr lang="en-US" sz="1050" dirty="0"/>
          </a:p>
        </p:txBody>
      </p:sp>
      <p:sp>
        <p:nvSpPr>
          <p:cNvPr id="23" name="Text 21"/>
          <p:cNvSpPr txBox="1"/>
          <p:nvPr/>
        </p:nvSpPr>
        <p:spPr>
          <a:xfrm>
            <a:off x="6309360" y="3977640"/>
            <a:ext cx="4800600" cy="566928"/>
          </a:xfrm>
          <a:prstGeom prst="rect">
            <a:avLst/>
          </a:prstGeom>
          <a:noFill/>
          <a:ln/>
        </p:spPr>
        <p:txBody>
          <a:bodyPr wrap="square" lIns="0" tIns="0" rIns="0" bIns="0" rtlCol="0" anchor="t"/>
          <a:lstStyle/>
          <a:p>
            <a:pPr marL="0" indent="0">
              <a:lnSpc>
                <a:spcPts val="1400"/>
              </a:lnSpc>
              <a:buNone/>
            </a:pPr>
            <a:r>
              <a:rPr lang="en-US" sz="1150" b="1" dirty="0">
                <a:solidFill>
                  <a:srgbClr val="211C13"/>
                </a:solidFill>
                <a:latin typeface="Calibri" pitchFamily="34" charset="0"/>
                <a:ea typeface="Calibri" pitchFamily="34" charset="-122"/>
                <a:cs typeface="Calibri" pitchFamily="34" charset="-120"/>
              </a:rPr>
              <a:t>Reaches the whole corridor:  </a:t>
            </a:r>
            <a:r>
              <a:rPr lang="en-US" sz="1150" dirty="0">
                <a:solidFill>
                  <a:srgbClr val="5B5340"/>
                </a:solidFill>
                <a:latin typeface="Calibri" pitchFamily="34" charset="0"/>
                <a:ea typeface="Calibri" pitchFamily="34" charset="-122"/>
                <a:cs typeface="Calibri" pitchFamily="34" charset="-120"/>
              </a:rPr>
              <a:t>sidewalks, RRFBs and signals at all three intersections</a:t>
            </a:r>
            <a:endParaRPr lang="en-US" sz="1150" dirty="0"/>
          </a:p>
        </p:txBody>
      </p:sp>
      <p:sp>
        <p:nvSpPr>
          <p:cNvPr id="24" name="Text 22"/>
          <p:cNvSpPr txBox="1"/>
          <p:nvPr/>
        </p:nvSpPr>
        <p:spPr>
          <a:xfrm>
            <a:off x="6309360" y="4581144"/>
            <a:ext cx="4800600" cy="566928"/>
          </a:xfrm>
          <a:prstGeom prst="rect">
            <a:avLst/>
          </a:prstGeom>
          <a:noFill/>
          <a:ln/>
        </p:spPr>
        <p:txBody>
          <a:bodyPr wrap="square" lIns="0" tIns="0" rIns="0" bIns="0" rtlCol="0" anchor="t"/>
          <a:lstStyle/>
          <a:p>
            <a:pPr marL="0" indent="0">
              <a:lnSpc>
                <a:spcPts val="1400"/>
              </a:lnSpc>
              <a:buNone/>
            </a:pPr>
            <a:r>
              <a:rPr lang="en-US" sz="1150" b="1" dirty="0">
                <a:solidFill>
                  <a:srgbClr val="211C13"/>
                </a:solidFill>
                <a:latin typeface="Calibri" pitchFamily="34" charset="0"/>
                <a:ea typeface="Calibri" pitchFamily="34" charset="-122"/>
                <a:cs typeface="Calibri" pitchFamily="34" charset="-120"/>
              </a:rPr>
              <a:t>35 mph corridor:  </a:t>
            </a:r>
            <a:r>
              <a:rPr lang="en-US" sz="1150" dirty="0">
                <a:solidFill>
                  <a:srgbClr val="5B5340"/>
                </a:solidFill>
                <a:latin typeface="Calibri" pitchFamily="34" charset="0"/>
                <a:ea typeface="Calibri" pitchFamily="34" charset="-122"/>
                <a:cs typeface="Calibri" pitchFamily="34" charset="-120"/>
              </a:rPr>
              <a:t>a lower posted speed makes every crossing safer, everywhere</a:t>
            </a:r>
            <a:endParaRPr lang="en-US" sz="1150" dirty="0"/>
          </a:p>
        </p:txBody>
      </p:sp>
      <p:sp>
        <p:nvSpPr>
          <p:cNvPr id="25" name="Text 23"/>
          <p:cNvSpPr txBox="1"/>
          <p:nvPr/>
        </p:nvSpPr>
        <p:spPr>
          <a:xfrm>
            <a:off x="6309360" y="5184648"/>
            <a:ext cx="4800600" cy="566928"/>
          </a:xfrm>
          <a:prstGeom prst="rect">
            <a:avLst/>
          </a:prstGeom>
          <a:noFill/>
          <a:ln/>
        </p:spPr>
        <p:txBody>
          <a:bodyPr wrap="square" lIns="0" tIns="0" rIns="0" bIns="0" rtlCol="0" anchor="t"/>
          <a:lstStyle/>
          <a:p>
            <a:pPr marL="0" indent="0">
              <a:lnSpc>
                <a:spcPts val="1400"/>
              </a:lnSpc>
              <a:buNone/>
            </a:pPr>
            <a:r>
              <a:rPr lang="en-US" sz="1150" b="1" dirty="0">
                <a:solidFill>
                  <a:srgbClr val="211C13"/>
                </a:solidFill>
                <a:latin typeface="Calibri" pitchFamily="34" charset="0"/>
                <a:ea typeface="Calibri" pitchFamily="34" charset="-122"/>
                <a:cs typeface="Calibri" pitchFamily="34" charset="-120"/>
              </a:rPr>
              <a:t>What residents asked for:  </a:t>
            </a:r>
            <a:r>
              <a:rPr lang="en-US" sz="1150" dirty="0">
                <a:solidFill>
                  <a:srgbClr val="5B5340"/>
                </a:solidFill>
                <a:latin typeface="Calibri" pitchFamily="34" charset="0"/>
                <a:ea typeface="Calibri" pitchFamily="34" charset="-122"/>
                <a:cs typeface="Calibri" pitchFamily="34" charset="-120"/>
              </a:rPr>
              <a:t>the top preference in both engagement sessions and the survey</a:t>
            </a:r>
            <a:endParaRPr lang="en-US" sz="1150" dirty="0"/>
          </a:p>
        </p:txBody>
      </p:sp>
      <p:sp>
        <p:nvSpPr>
          <p:cNvPr id="26" name="Text 24"/>
          <p:cNvSpPr txBox="1"/>
          <p:nvPr/>
        </p:nvSpPr>
        <p:spPr>
          <a:xfrm>
            <a:off x="6309360" y="5788152"/>
            <a:ext cx="4800600" cy="566928"/>
          </a:xfrm>
          <a:prstGeom prst="rect">
            <a:avLst/>
          </a:prstGeom>
          <a:noFill/>
          <a:ln/>
        </p:spPr>
        <p:txBody>
          <a:bodyPr wrap="square" lIns="0" tIns="0" rIns="0" bIns="0" rtlCol="0" anchor="t"/>
          <a:lstStyle/>
          <a:p>
            <a:pPr marL="0" indent="0">
              <a:lnSpc>
                <a:spcPts val="1400"/>
              </a:lnSpc>
              <a:buNone/>
            </a:pPr>
            <a:r>
              <a:rPr lang="en-US" sz="1150" b="1" dirty="0">
                <a:solidFill>
                  <a:srgbClr val="211C13"/>
                </a:solidFill>
                <a:latin typeface="Calibri" pitchFamily="34" charset="0"/>
                <a:ea typeface="Calibri" pitchFamily="34" charset="-122"/>
                <a:cs typeface="Calibri" pitchFamily="34" charset="-120"/>
              </a:rPr>
              <a:t>Shorter road to funding:  </a:t>
            </a:r>
            <a:r>
              <a:rPr lang="en-US" sz="1150" dirty="0">
                <a:solidFill>
                  <a:srgbClr val="5B5340"/>
                </a:solidFill>
                <a:latin typeface="Calibri" pitchFamily="34" charset="0"/>
                <a:ea typeface="Calibri" pitchFamily="34" charset="-122"/>
                <a:cs typeface="Calibri" pitchFamily="34" charset="-120"/>
              </a:rPr>
              <a:t>minimal wetlands / ROW impact vs. a structure over the highway</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384048"/>
            <a:ext cx="8229600" cy="320040"/>
          </a:xfrm>
          <a:prstGeom prst="rect">
            <a:avLst/>
          </a:prstGeom>
          <a:noFill/>
          <a:ln/>
        </p:spPr>
        <p:txBody>
          <a:bodyPr wrap="square" lIns="0" tIns="0" rIns="0" bIns="0" rtlCol="0" anchor="ctr"/>
          <a:lstStyle/>
          <a:p>
            <a:pPr marL="0" indent="0">
              <a:buNone/>
            </a:pPr>
            <a:r>
              <a:rPr lang="en-US" sz="1150" b="1" kern="0" spc="200" dirty="0">
                <a:solidFill>
                  <a:srgbClr val="B87F14"/>
                </a:solidFill>
                <a:latin typeface="Calibri" pitchFamily="34" charset="0"/>
                <a:ea typeface="Calibri" pitchFamily="34" charset="-122"/>
                <a:cs typeface="Calibri" pitchFamily="34" charset="-120"/>
              </a:rPr>
              <a:t>WHERE THIS STANDS</a:t>
            </a:r>
            <a:endParaRPr lang="en-US" sz="1150" dirty="0"/>
          </a:p>
        </p:txBody>
      </p:sp>
      <p:sp>
        <p:nvSpPr>
          <p:cNvPr id="3" name="Text 1"/>
          <p:cNvSpPr txBox="1"/>
          <p:nvPr/>
        </p:nvSpPr>
        <p:spPr>
          <a:xfrm>
            <a:off x="502920" y="685800"/>
            <a:ext cx="10515600" cy="640080"/>
          </a:xfrm>
          <a:prstGeom prst="rect">
            <a:avLst/>
          </a:prstGeom>
          <a:noFill/>
          <a:ln/>
        </p:spPr>
        <p:txBody>
          <a:bodyPr wrap="square" lIns="0" tIns="0" rIns="0" bIns="0" rtlCol="0" anchor="ctr"/>
          <a:lstStyle/>
          <a:p>
            <a:pPr marL="0" indent="0">
              <a:buNone/>
            </a:pPr>
            <a:r>
              <a:rPr lang="en-US" sz="2600" b="1" dirty="0">
                <a:solidFill>
                  <a:srgbClr val="211C13"/>
                </a:solidFill>
                <a:latin typeface="Cambria" pitchFamily="34" charset="0"/>
                <a:ea typeface="Cambria" pitchFamily="34" charset="-122"/>
                <a:cs typeface="Cambria" pitchFamily="34" charset="-120"/>
              </a:rPr>
              <a:t>Moving Berlin forward, in three steps</a:t>
            </a:r>
            <a:endParaRPr lang="en-US" sz="2600" dirty="0"/>
          </a:p>
        </p:txBody>
      </p:sp>
      <p:sp>
        <p:nvSpPr>
          <p:cNvPr id="4" name="Text 2"/>
          <p:cNvSpPr txBox="1"/>
          <p:nvPr/>
        </p:nvSpPr>
        <p:spPr>
          <a:xfrm>
            <a:off x="502920" y="1325880"/>
            <a:ext cx="10515600" cy="594360"/>
          </a:xfrm>
          <a:prstGeom prst="rect">
            <a:avLst/>
          </a:prstGeom>
          <a:noFill/>
          <a:ln/>
        </p:spPr>
        <p:txBody>
          <a:bodyPr wrap="square" lIns="0" tIns="0" rIns="0" bIns="0" rtlCol="0" anchor="ctr"/>
          <a:lstStyle/>
          <a:p>
            <a:pPr marL="0" indent="0">
              <a:lnSpc>
                <a:spcPts val="1800"/>
              </a:lnSpc>
              <a:buNone/>
            </a:pPr>
            <a:r>
              <a:rPr lang="en-US" sz="1350" dirty="0">
                <a:solidFill>
                  <a:srgbClr val="5B5340"/>
                </a:solidFill>
                <a:latin typeface="Calibri" pitchFamily="34" charset="0"/>
                <a:ea typeface="Calibri" pitchFamily="34" charset="-122"/>
                <a:cs typeface="Calibri" pitchFamily="34" charset="-120"/>
              </a:rPr>
              <a:t>The Town has already secured funding to act on the study’s short-term recommendations. A full shared-use path along 113 needs further study and right-of-way work with SHA — but the first moves are underway now.</a:t>
            </a:r>
            <a:endParaRPr lang="en-US" sz="1350" dirty="0"/>
          </a:p>
        </p:txBody>
      </p:sp>
      <p:sp>
        <p:nvSpPr>
          <p:cNvPr id="5" name="Shape 3"/>
          <p:cNvSpPr/>
          <p:nvPr/>
        </p:nvSpPr>
        <p:spPr>
          <a:xfrm>
            <a:off x="502920" y="2148840"/>
            <a:ext cx="3520440" cy="2788920"/>
          </a:xfrm>
          <a:prstGeom prst="roundRect">
            <a:avLst>
              <a:gd name="adj" fmla="val 2295"/>
            </a:avLst>
          </a:prstGeom>
          <a:solidFill>
            <a:srgbClr val="F7F5EE"/>
          </a:solidFill>
          <a:ln w="12700">
            <a:solidFill>
              <a:srgbClr val="E1DAC4"/>
            </a:solidFill>
            <a:prstDash val="solid"/>
          </a:ln>
        </p:spPr>
        <p:txBody>
          <a:bodyPr/>
          <a:lstStyle/>
          <a:p>
            <a:endParaRPr lang="en-US"/>
          </a:p>
        </p:txBody>
      </p:sp>
      <p:sp>
        <p:nvSpPr>
          <p:cNvPr id="6" name="Text 4"/>
          <p:cNvSpPr txBox="1"/>
          <p:nvPr/>
        </p:nvSpPr>
        <p:spPr>
          <a:xfrm>
            <a:off x="731520" y="2331720"/>
            <a:ext cx="1828800" cy="640080"/>
          </a:xfrm>
          <a:prstGeom prst="rect">
            <a:avLst/>
          </a:prstGeom>
          <a:noFill/>
          <a:ln/>
        </p:spPr>
        <p:txBody>
          <a:bodyPr wrap="square" lIns="0" tIns="0" rIns="0" bIns="0" rtlCol="0" anchor="ctr"/>
          <a:lstStyle/>
          <a:p>
            <a:pPr marL="0" indent="0">
              <a:buNone/>
            </a:pPr>
            <a:r>
              <a:rPr lang="en-US" sz="3200" b="1" dirty="0">
                <a:solidFill>
                  <a:srgbClr val="DE9F1F"/>
                </a:solidFill>
                <a:latin typeface="Cambria" pitchFamily="34" charset="0"/>
                <a:ea typeface="Cambria" pitchFamily="34" charset="-122"/>
                <a:cs typeface="Cambria" pitchFamily="34" charset="-120"/>
              </a:rPr>
              <a:t>01</a:t>
            </a:r>
            <a:endParaRPr lang="en-US" sz="3200" dirty="0"/>
          </a:p>
        </p:txBody>
      </p:sp>
      <p:sp>
        <p:nvSpPr>
          <p:cNvPr id="7" name="Text 5"/>
          <p:cNvSpPr txBox="1"/>
          <p:nvPr/>
        </p:nvSpPr>
        <p:spPr>
          <a:xfrm>
            <a:off x="731520" y="3017520"/>
            <a:ext cx="3063240" cy="502920"/>
          </a:xfrm>
          <a:prstGeom prst="rect">
            <a:avLst/>
          </a:prstGeom>
          <a:noFill/>
          <a:ln/>
        </p:spPr>
        <p:txBody>
          <a:bodyPr wrap="square" lIns="0" tIns="0" rIns="0" bIns="0" rtlCol="0" anchor="ctr"/>
          <a:lstStyle/>
          <a:p>
            <a:pPr marL="0" indent="0">
              <a:buNone/>
            </a:pPr>
            <a:r>
              <a:rPr lang="en-US" sz="1500" b="1" dirty="0">
                <a:solidFill>
                  <a:srgbClr val="211C13"/>
                </a:solidFill>
                <a:latin typeface="Cambria" pitchFamily="34" charset="0"/>
                <a:ea typeface="Cambria" pitchFamily="34" charset="-122"/>
                <a:cs typeface="Cambria" pitchFamily="34" charset="-120"/>
              </a:rPr>
              <a:t>Lower the speed limit</a:t>
            </a:r>
            <a:endParaRPr lang="en-US" sz="1500" dirty="0"/>
          </a:p>
        </p:txBody>
      </p:sp>
      <p:sp>
        <p:nvSpPr>
          <p:cNvPr id="8" name="Text 6"/>
          <p:cNvSpPr txBox="1"/>
          <p:nvPr/>
        </p:nvSpPr>
        <p:spPr>
          <a:xfrm>
            <a:off x="731520" y="3520440"/>
            <a:ext cx="3063240" cy="1325880"/>
          </a:xfrm>
          <a:prstGeom prst="rect">
            <a:avLst/>
          </a:prstGeom>
          <a:noFill/>
          <a:ln/>
        </p:spPr>
        <p:txBody>
          <a:bodyPr wrap="square" lIns="0" tIns="0" rIns="0" bIns="0" rtlCol="0" anchor="t"/>
          <a:lstStyle/>
          <a:p>
            <a:pPr marL="0" indent="0">
              <a:lnSpc>
                <a:spcPts val="1500"/>
              </a:lnSpc>
              <a:buNone/>
            </a:pPr>
            <a:r>
              <a:rPr lang="en-US" sz="1150" dirty="0">
                <a:solidFill>
                  <a:srgbClr val="5B5340"/>
                </a:solidFill>
                <a:latin typeface="Calibri" pitchFamily="34" charset="0"/>
                <a:ea typeface="Calibri" pitchFamily="34" charset="-122"/>
                <a:cs typeface="Calibri" pitchFamily="34" charset="-120"/>
              </a:rPr>
              <a:t>Berlin is working with District One MDOT’s Office of Traffic Safety to reduce speeds on US 113 through Berlin to 35 mph — the change that makes every other improvement safer to build.</a:t>
            </a:r>
            <a:endParaRPr lang="en-US" sz="1150" dirty="0"/>
          </a:p>
        </p:txBody>
      </p:sp>
      <p:sp>
        <p:nvSpPr>
          <p:cNvPr id="9" name="Shape 7"/>
          <p:cNvSpPr/>
          <p:nvPr/>
        </p:nvSpPr>
        <p:spPr>
          <a:xfrm>
            <a:off x="4206240" y="2148840"/>
            <a:ext cx="3520440" cy="2788920"/>
          </a:xfrm>
          <a:prstGeom prst="roundRect">
            <a:avLst>
              <a:gd name="adj" fmla="val 2295"/>
            </a:avLst>
          </a:prstGeom>
          <a:solidFill>
            <a:srgbClr val="F7F5EE"/>
          </a:solidFill>
          <a:ln w="12700">
            <a:solidFill>
              <a:srgbClr val="E1DAC4"/>
            </a:solidFill>
            <a:prstDash val="solid"/>
          </a:ln>
        </p:spPr>
        <p:txBody>
          <a:bodyPr/>
          <a:lstStyle/>
          <a:p>
            <a:endParaRPr lang="en-US"/>
          </a:p>
        </p:txBody>
      </p:sp>
      <p:sp>
        <p:nvSpPr>
          <p:cNvPr id="10" name="Text 8"/>
          <p:cNvSpPr txBox="1"/>
          <p:nvPr/>
        </p:nvSpPr>
        <p:spPr>
          <a:xfrm>
            <a:off x="4434840" y="2331720"/>
            <a:ext cx="1828800" cy="640080"/>
          </a:xfrm>
          <a:prstGeom prst="rect">
            <a:avLst/>
          </a:prstGeom>
          <a:noFill/>
          <a:ln/>
        </p:spPr>
        <p:txBody>
          <a:bodyPr wrap="square" lIns="0" tIns="0" rIns="0" bIns="0" rtlCol="0" anchor="ctr"/>
          <a:lstStyle/>
          <a:p>
            <a:pPr marL="0" indent="0">
              <a:buNone/>
            </a:pPr>
            <a:r>
              <a:rPr lang="en-US" sz="3200" b="1" dirty="0">
                <a:solidFill>
                  <a:srgbClr val="DE9F1F"/>
                </a:solidFill>
                <a:latin typeface="Cambria" pitchFamily="34" charset="0"/>
                <a:ea typeface="Cambria" pitchFamily="34" charset="-122"/>
                <a:cs typeface="Cambria" pitchFamily="34" charset="-120"/>
              </a:rPr>
              <a:t>02</a:t>
            </a:r>
            <a:endParaRPr lang="en-US" sz="3200" dirty="0"/>
          </a:p>
        </p:txBody>
      </p:sp>
      <p:sp>
        <p:nvSpPr>
          <p:cNvPr id="11" name="Text 9"/>
          <p:cNvSpPr txBox="1"/>
          <p:nvPr/>
        </p:nvSpPr>
        <p:spPr>
          <a:xfrm>
            <a:off x="4434840" y="3017520"/>
            <a:ext cx="3063240" cy="502920"/>
          </a:xfrm>
          <a:prstGeom prst="rect">
            <a:avLst/>
          </a:prstGeom>
          <a:noFill/>
          <a:ln/>
        </p:spPr>
        <p:txBody>
          <a:bodyPr wrap="square" lIns="0" tIns="0" rIns="0" bIns="0" rtlCol="0" anchor="ctr"/>
          <a:lstStyle/>
          <a:p>
            <a:pPr marL="0" indent="0">
              <a:buNone/>
            </a:pPr>
            <a:r>
              <a:rPr lang="en-US" sz="1500" b="1" dirty="0">
                <a:solidFill>
                  <a:srgbClr val="211C13"/>
                </a:solidFill>
                <a:latin typeface="Cambria" pitchFamily="34" charset="0"/>
                <a:ea typeface="Cambria" pitchFamily="34" charset="-122"/>
                <a:cs typeface="Cambria" pitchFamily="34" charset="-120"/>
              </a:rPr>
              <a:t>Improve all three crossings</a:t>
            </a:r>
            <a:endParaRPr lang="en-US" sz="1500" dirty="0"/>
          </a:p>
        </p:txBody>
      </p:sp>
      <p:sp>
        <p:nvSpPr>
          <p:cNvPr id="12" name="Text 10"/>
          <p:cNvSpPr txBox="1"/>
          <p:nvPr/>
        </p:nvSpPr>
        <p:spPr>
          <a:xfrm>
            <a:off x="4434840" y="3520440"/>
            <a:ext cx="3063240" cy="1325880"/>
          </a:xfrm>
          <a:prstGeom prst="rect">
            <a:avLst/>
          </a:prstGeom>
          <a:noFill/>
          <a:ln/>
        </p:spPr>
        <p:txBody>
          <a:bodyPr wrap="square" lIns="0" tIns="0" rIns="0" bIns="0" rtlCol="0" anchor="t"/>
          <a:lstStyle/>
          <a:p>
            <a:pPr marL="0" indent="0">
              <a:lnSpc>
                <a:spcPts val="1500"/>
              </a:lnSpc>
              <a:buNone/>
            </a:pPr>
            <a:r>
              <a:rPr lang="en-US" sz="1150" dirty="0">
                <a:solidFill>
                  <a:srgbClr val="5B5340"/>
                </a:solidFill>
                <a:latin typeface="Calibri" pitchFamily="34" charset="0"/>
                <a:ea typeface="Calibri" pitchFamily="34" charset="-122"/>
                <a:cs typeface="Calibri" pitchFamily="34" charset="-120"/>
              </a:rPr>
              <a:t>Plan for pedestrian signals, crosswalks, sidewalks and ADA landings at Old Ocean City Blvd., Bay St./Assateague Rd., and Main St./Germantown Rd. — make sure to review the Town’s role with future Developers at midblock crossings at Franklin Ave. and Tripoli Street</a:t>
            </a:r>
            <a:endParaRPr lang="en-US" sz="1150" dirty="0"/>
          </a:p>
        </p:txBody>
      </p:sp>
      <p:sp>
        <p:nvSpPr>
          <p:cNvPr id="13" name="Shape 11"/>
          <p:cNvSpPr/>
          <p:nvPr/>
        </p:nvSpPr>
        <p:spPr>
          <a:xfrm>
            <a:off x="7909560" y="2148840"/>
            <a:ext cx="3520440" cy="2788920"/>
          </a:xfrm>
          <a:prstGeom prst="roundRect">
            <a:avLst>
              <a:gd name="adj" fmla="val 2295"/>
            </a:avLst>
          </a:prstGeom>
          <a:solidFill>
            <a:srgbClr val="F7F5EE"/>
          </a:solidFill>
          <a:ln w="12700">
            <a:solidFill>
              <a:srgbClr val="E1DAC4"/>
            </a:solidFill>
            <a:prstDash val="solid"/>
          </a:ln>
        </p:spPr>
        <p:txBody>
          <a:bodyPr/>
          <a:lstStyle/>
          <a:p>
            <a:endParaRPr lang="en-US"/>
          </a:p>
        </p:txBody>
      </p:sp>
      <p:sp>
        <p:nvSpPr>
          <p:cNvPr id="14" name="Text 12"/>
          <p:cNvSpPr txBox="1"/>
          <p:nvPr/>
        </p:nvSpPr>
        <p:spPr>
          <a:xfrm>
            <a:off x="8138160" y="2331720"/>
            <a:ext cx="1828800" cy="640080"/>
          </a:xfrm>
          <a:prstGeom prst="rect">
            <a:avLst/>
          </a:prstGeom>
          <a:noFill/>
          <a:ln/>
        </p:spPr>
        <p:txBody>
          <a:bodyPr wrap="square" lIns="0" tIns="0" rIns="0" bIns="0" rtlCol="0" anchor="ctr"/>
          <a:lstStyle/>
          <a:p>
            <a:pPr marL="0" indent="0">
              <a:buNone/>
            </a:pPr>
            <a:r>
              <a:rPr lang="en-US" sz="3200" b="1" dirty="0">
                <a:solidFill>
                  <a:srgbClr val="DE9F1F"/>
                </a:solidFill>
                <a:latin typeface="Cambria" pitchFamily="34" charset="0"/>
                <a:ea typeface="Cambria" pitchFamily="34" charset="-122"/>
                <a:cs typeface="Cambria" pitchFamily="34" charset="-120"/>
              </a:rPr>
              <a:t>03</a:t>
            </a:r>
            <a:endParaRPr lang="en-US" sz="3200" dirty="0"/>
          </a:p>
        </p:txBody>
      </p:sp>
      <p:sp>
        <p:nvSpPr>
          <p:cNvPr id="15" name="Text 13"/>
          <p:cNvSpPr txBox="1"/>
          <p:nvPr/>
        </p:nvSpPr>
        <p:spPr>
          <a:xfrm>
            <a:off x="8138160" y="2809374"/>
            <a:ext cx="3063240" cy="482466"/>
          </a:xfrm>
          <a:prstGeom prst="rect">
            <a:avLst/>
          </a:prstGeom>
          <a:noFill/>
          <a:ln/>
        </p:spPr>
        <p:txBody>
          <a:bodyPr wrap="square" lIns="0" tIns="0" rIns="0" bIns="0" rtlCol="0" anchor="ctr"/>
          <a:lstStyle/>
          <a:p>
            <a:pPr marL="0" indent="0">
              <a:buNone/>
            </a:pPr>
            <a:r>
              <a:rPr lang="en-US" sz="1500" b="1" dirty="0">
                <a:solidFill>
                  <a:srgbClr val="211C13"/>
                </a:solidFill>
                <a:latin typeface="Cambria" pitchFamily="34" charset="0"/>
                <a:ea typeface="Cambria" pitchFamily="34" charset="-122"/>
                <a:cs typeface="Cambria" pitchFamily="34" charset="-120"/>
              </a:rPr>
              <a:t>Design the shared-use path</a:t>
            </a:r>
            <a:endParaRPr lang="en-US" sz="1500" dirty="0"/>
          </a:p>
        </p:txBody>
      </p:sp>
      <p:sp>
        <p:nvSpPr>
          <p:cNvPr id="16" name="Text 14"/>
          <p:cNvSpPr txBox="1"/>
          <p:nvPr/>
        </p:nvSpPr>
        <p:spPr>
          <a:xfrm>
            <a:off x="7955280" y="3200400"/>
            <a:ext cx="3366436" cy="1645920"/>
          </a:xfrm>
          <a:prstGeom prst="rect">
            <a:avLst/>
          </a:prstGeom>
          <a:noFill/>
          <a:ln/>
        </p:spPr>
        <p:txBody>
          <a:bodyPr wrap="square" lIns="0" tIns="0" rIns="0" bIns="0" rtlCol="0" anchor="t"/>
          <a:lstStyle/>
          <a:p>
            <a:pPr>
              <a:lnSpc>
                <a:spcPct val="100000"/>
              </a:lnSpc>
            </a:pPr>
            <a:r>
              <a:rPr lang="en-US" sz="1050" b="1" dirty="0"/>
              <a:t>Berlin has prepared a SOW for Preliminary Design (30%): US 113 Shared-Use Path &amp; Intersection Improvements</a:t>
            </a:r>
            <a:br>
              <a:rPr lang="en-US" sz="1050" dirty="0"/>
            </a:br>
            <a:r>
              <a:rPr lang="en-US" sz="1050" dirty="0"/>
              <a:t>The Town of Berlin seeks a preliminary concept design of a Shared Use Path on US 113 between Old Ocean City Boulevard and Germantown Road, with Intersection Improvements along US 113, at MD 346 (Old Ocean City Boulevard), MD 376 (Bay Street) and MD 818 (South Main Street/Germantown Road).</a:t>
            </a:r>
          </a:p>
          <a:p>
            <a:pPr marL="0" indent="0">
              <a:lnSpc>
                <a:spcPts val="1500"/>
              </a:lnSpc>
              <a:buNone/>
            </a:pPr>
            <a:endParaRPr lang="en-US" sz="1150" dirty="0"/>
          </a:p>
        </p:txBody>
      </p:sp>
      <p:sp>
        <p:nvSpPr>
          <p:cNvPr id="17" name="Shape 15"/>
          <p:cNvSpPr/>
          <p:nvPr/>
        </p:nvSpPr>
        <p:spPr>
          <a:xfrm>
            <a:off x="502920" y="5166360"/>
            <a:ext cx="10927080" cy="868680"/>
          </a:xfrm>
          <a:prstGeom prst="roundRect">
            <a:avLst>
              <a:gd name="adj" fmla="val 6316"/>
            </a:avLst>
          </a:prstGeom>
          <a:solidFill>
            <a:srgbClr val="E4ECE3"/>
          </a:solidFill>
          <a:ln w="12700">
            <a:solidFill>
              <a:srgbClr val="3E6B4C"/>
            </a:solidFill>
            <a:prstDash val="dash"/>
          </a:ln>
        </p:spPr>
        <p:txBody>
          <a:bodyPr/>
          <a:lstStyle/>
          <a:p>
            <a:endParaRPr lang="en-US"/>
          </a:p>
        </p:txBody>
      </p:sp>
      <p:sp>
        <p:nvSpPr>
          <p:cNvPr id="18" name="Text 16"/>
          <p:cNvSpPr txBox="1"/>
          <p:nvPr/>
        </p:nvSpPr>
        <p:spPr>
          <a:xfrm>
            <a:off x="777240" y="5166360"/>
            <a:ext cx="10378440" cy="868680"/>
          </a:xfrm>
          <a:prstGeom prst="rect">
            <a:avLst/>
          </a:prstGeom>
          <a:noFill/>
          <a:ln/>
        </p:spPr>
        <p:txBody>
          <a:bodyPr wrap="square" lIns="0" tIns="0" rIns="0" bIns="0" rtlCol="0" anchor="ctr"/>
          <a:lstStyle/>
          <a:p>
            <a:pPr marL="0" indent="0">
              <a:lnSpc>
                <a:spcPts val="1600"/>
              </a:lnSpc>
              <a:buNone/>
            </a:pPr>
            <a:r>
              <a:rPr lang="en-US" sz="1250" dirty="0">
                <a:solidFill>
                  <a:srgbClr val="211C13"/>
                </a:solidFill>
                <a:latin typeface="Calibri" pitchFamily="34" charset="0"/>
                <a:ea typeface="Calibri" pitchFamily="34" charset="-122"/>
                <a:cs typeface="Calibri" pitchFamily="34" charset="-120"/>
              </a:rPr>
              <a:t>Funded by a </a:t>
            </a:r>
            <a:r>
              <a:rPr lang="en-US" sz="1250" b="1" dirty="0">
                <a:solidFill>
                  <a:srgbClr val="3E6B4C"/>
                </a:solidFill>
                <a:latin typeface="Calibri" pitchFamily="34" charset="0"/>
                <a:ea typeface="Calibri" pitchFamily="34" charset="-122"/>
                <a:cs typeface="Calibri" pitchFamily="34" charset="-120"/>
              </a:rPr>
              <a:t>$643,000</a:t>
            </a:r>
            <a:r>
              <a:rPr lang="en-US" sz="1250" dirty="0">
                <a:solidFill>
                  <a:srgbClr val="211C13"/>
                </a:solidFill>
                <a:latin typeface="Calibri" pitchFamily="34" charset="0"/>
                <a:ea typeface="Calibri" pitchFamily="34" charset="-122"/>
                <a:cs typeface="Calibri" pitchFamily="34" charset="-120"/>
              </a:rPr>
              <a:t> repurposed MDOT federal earmark, matched by </a:t>
            </a:r>
            <a:r>
              <a:rPr lang="en-US" sz="1250" b="1" dirty="0">
                <a:solidFill>
                  <a:srgbClr val="3E6B4C"/>
                </a:solidFill>
                <a:latin typeface="Calibri" pitchFamily="34" charset="0"/>
                <a:ea typeface="Calibri" pitchFamily="34" charset="-122"/>
                <a:cs typeface="Calibri" pitchFamily="34" charset="-120"/>
              </a:rPr>
              <a:t>$113,000</a:t>
            </a:r>
            <a:r>
              <a:rPr lang="en-US" sz="1250" dirty="0">
                <a:solidFill>
                  <a:srgbClr val="211C13"/>
                </a:solidFill>
                <a:latin typeface="Calibri" pitchFamily="34" charset="0"/>
                <a:ea typeface="Calibri" pitchFamily="34" charset="-122"/>
                <a:cs typeface="Calibri" pitchFamily="34" charset="-120"/>
              </a:rPr>
              <a:t> in Worcester County Rail &amp; Trail funds and </a:t>
            </a:r>
            <a:r>
              <a:rPr lang="en-US" sz="1250" b="1" dirty="0">
                <a:solidFill>
                  <a:srgbClr val="3E6B4C"/>
                </a:solidFill>
                <a:latin typeface="Calibri" pitchFamily="34" charset="0"/>
                <a:ea typeface="Calibri" pitchFamily="34" charset="-122"/>
                <a:cs typeface="Calibri" pitchFamily="34" charset="-120"/>
              </a:rPr>
              <a:t>$104,000</a:t>
            </a:r>
            <a:r>
              <a:rPr lang="en-US" sz="1250" dirty="0">
                <a:solidFill>
                  <a:srgbClr val="211C13"/>
                </a:solidFill>
                <a:latin typeface="Calibri" pitchFamily="34" charset="0"/>
                <a:ea typeface="Calibri" pitchFamily="34" charset="-122"/>
                <a:cs typeface="Calibri" pitchFamily="34" charset="-120"/>
              </a:rPr>
              <a:t> already in Berlin’s municipal budget — covering the minimum required 20% (</a:t>
            </a:r>
            <a:r>
              <a:rPr lang="en-US" sz="1250" b="1" dirty="0">
                <a:solidFill>
                  <a:srgbClr val="3E6B4C"/>
                </a:solidFill>
                <a:latin typeface="Calibri" pitchFamily="34" charset="0"/>
                <a:ea typeface="Calibri" pitchFamily="34" charset="-122"/>
                <a:cs typeface="Calibri" pitchFamily="34" charset="-120"/>
              </a:rPr>
              <a:t>$128,000</a:t>
            </a:r>
            <a:r>
              <a:rPr lang="en-US" sz="1250" dirty="0">
                <a:solidFill>
                  <a:srgbClr val="211C13"/>
                </a:solidFill>
                <a:latin typeface="Calibri" pitchFamily="34" charset="0"/>
                <a:ea typeface="Calibri" pitchFamily="34" charset="-122"/>
                <a:cs typeface="Calibri" pitchFamily="34" charset="-120"/>
              </a:rPr>
              <a:t>) local match.</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1E3247"/>
        </a:solidFill>
        <a:effectLst/>
      </p:bgPr>
    </p:bg>
    <p:spTree>
      <p:nvGrpSpPr>
        <p:cNvPr id="1" name=""/>
        <p:cNvGrpSpPr/>
        <p:nvPr/>
      </p:nvGrpSpPr>
      <p:grpSpPr>
        <a:xfrm>
          <a:off x="0" y="0"/>
          <a:ext cx="0" cy="0"/>
          <a:chOff x="0" y="0"/>
          <a:chExt cx="0" cy="0"/>
        </a:xfrm>
      </p:grpSpPr>
      <p:sp>
        <p:nvSpPr>
          <p:cNvPr id="2" name="Text 0"/>
          <p:cNvSpPr txBox="1"/>
          <p:nvPr/>
        </p:nvSpPr>
        <p:spPr>
          <a:xfrm>
            <a:off x="640080" y="822960"/>
            <a:ext cx="9144000" cy="365760"/>
          </a:xfrm>
          <a:prstGeom prst="rect">
            <a:avLst/>
          </a:prstGeom>
          <a:noFill/>
          <a:ln/>
        </p:spPr>
        <p:txBody>
          <a:bodyPr wrap="square" lIns="0" tIns="0" rIns="0" bIns="0" rtlCol="0" anchor="ctr"/>
          <a:lstStyle/>
          <a:p>
            <a:pPr marL="0" indent="0">
              <a:buNone/>
            </a:pPr>
            <a:r>
              <a:rPr lang="en-US" sz="1250" b="1" kern="0" spc="200" dirty="0">
                <a:solidFill>
                  <a:srgbClr val="DE9F1F"/>
                </a:solidFill>
                <a:latin typeface="Calibri" pitchFamily="34" charset="0"/>
                <a:ea typeface="Calibri" pitchFamily="34" charset="-122"/>
                <a:cs typeface="Calibri" pitchFamily="34" charset="-120"/>
              </a:rPr>
              <a:t>LEARN MORE &amp; SHARE FEEDBACK</a:t>
            </a:r>
            <a:endParaRPr lang="en-US" sz="1250" dirty="0"/>
          </a:p>
        </p:txBody>
      </p:sp>
      <p:sp>
        <p:nvSpPr>
          <p:cNvPr id="3" name="Text 1"/>
          <p:cNvSpPr txBox="1"/>
          <p:nvPr/>
        </p:nvSpPr>
        <p:spPr>
          <a:xfrm>
            <a:off x="594360" y="1280160"/>
            <a:ext cx="10515600" cy="91440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This is a conversation about connection. </a:t>
            </a:r>
            <a:endParaRPr lang="en-US" sz="3200" dirty="0"/>
          </a:p>
        </p:txBody>
      </p:sp>
      <p:sp>
        <p:nvSpPr>
          <p:cNvPr id="4" name="Text 2"/>
          <p:cNvSpPr txBox="1"/>
          <p:nvPr/>
        </p:nvSpPr>
        <p:spPr>
          <a:xfrm>
            <a:off x="640080" y="2286000"/>
            <a:ext cx="7863840" cy="914400"/>
          </a:xfrm>
          <a:prstGeom prst="rect">
            <a:avLst/>
          </a:prstGeom>
          <a:noFill/>
          <a:ln/>
        </p:spPr>
        <p:txBody>
          <a:bodyPr wrap="square" lIns="0" tIns="0" rIns="0" bIns="0" rtlCol="0" anchor="ctr"/>
          <a:lstStyle/>
          <a:p>
            <a:pPr marL="0" indent="0">
              <a:lnSpc>
                <a:spcPts val="2000"/>
              </a:lnSpc>
              <a:buNone/>
            </a:pPr>
            <a:r>
              <a:rPr lang="en-US" sz="1450" dirty="0">
                <a:solidFill>
                  <a:srgbClr val="D9D2BE"/>
                </a:solidFill>
                <a:latin typeface="Calibri" pitchFamily="34" charset="0"/>
                <a:ea typeface="Calibri" pitchFamily="34" charset="-122"/>
                <a:cs typeface="Calibri" pitchFamily="34" charset="-120"/>
              </a:rPr>
              <a:t>The shared-use path still needs further study and right-of-way coordination with the State Highway Administration. Town staff want to hear from residents on both sides of 113 as that work continues.</a:t>
            </a:r>
            <a:endParaRPr lang="en-US" sz="1450" dirty="0"/>
          </a:p>
        </p:txBody>
      </p:sp>
      <p:sp>
        <p:nvSpPr>
          <p:cNvPr id="5" name="Shape 3"/>
          <p:cNvSpPr/>
          <p:nvPr/>
        </p:nvSpPr>
        <p:spPr>
          <a:xfrm>
            <a:off x="640080" y="3383280"/>
            <a:ext cx="6583680" cy="1051560"/>
          </a:xfrm>
          <a:prstGeom prst="roundRect">
            <a:avLst>
              <a:gd name="adj" fmla="val 5217"/>
            </a:avLst>
          </a:prstGeom>
          <a:solidFill>
            <a:srgbClr val="2A4460"/>
          </a:solidFill>
          <a:ln w="12700">
            <a:solidFill>
              <a:srgbClr val="3A5878"/>
            </a:solidFill>
            <a:prstDash val="solid"/>
          </a:ln>
        </p:spPr>
        <p:txBody>
          <a:bodyPr/>
          <a:lstStyle/>
          <a:p>
            <a:endParaRPr lang="en-US"/>
          </a:p>
        </p:txBody>
      </p:sp>
      <p:sp>
        <p:nvSpPr>
          <p:cNvPr id="6" name="Text 4"/>
          <p:cNvSpPr txBox="1"/>
          <p:nvPr/>
        </p:nvSpPr>
        <p:spPr>
          <a:xfrm>
            <a:off x="868680" y="3520440"/>
            <a:ext cx="6126480" cy="822960"/>
          </a:xfrm>
          <a:prstGeom prst="rect">
            <a:avLst/>
          </a:prstGeom>
          <a:noFill/>
          <a:ln/>
        </p:spPr>
        <p:txBody>
          <a:bodyPr wrap="square" lIns="0" tIns="0" rIns="0" bIns="0" rtlCol="0" anchor="ctr"/>
          <a:lstStyle/>
          <a:p>
            <a:pPr marL="0" indent="0">
              <a:lnSpc>
                <a:spcPts val="1900"/>
              </a:lnSpc>
              <a:buNone/>
            </a:pPr>
            <a:r>
              <a:rPr lang="en-US" sz="1300" b="1" dirty="0">
                <a:solidFill>
                  <a:srgbClr val="DE9F1F"/>
                </a:solidFill>
                <a:latin typeface="Calibri" pitchFamily="34" charset="0"/>
                <a:ea typeface="Calibri" pitchFamily="34" charset="-122"/>
                <a:cs typeface="Calibri" pitchFamily="34" charset="-120"/>
              </a:rPr>
              <a:t>Project page:  </a:t>
            </a:r>
            <a:r>
              <a:rPr lang="en-US" sz="1300" dirty="0">
                <a:solidFill>
                  <a:srgbClr val="FFFFFF"/>
                </a:solidFill>
                <a:latin typeface="Calibri" pitchFamily="34" charset="0"/>
                <a:ea typeface="Calibri" pitchFamily="34" charset="-122"/>
                <a:cs typeface="Calibri" pitchFamily="34" charset="-120"/>
              </a:rPr>
              <a:t>berlinmd.gov/reconnecting-communities-and-neighborhoods
</a:t>
            </a:r>
            <a:r>
              <a:rPr lang="en-US" sz="1300" b="1" dirty="0">
                <a:solidFill>
                  <a:srgbClr val="DE9F1F"/>
                </a:solidFill>
                <a:latin typeface="Calibri" pitchFamily="34" charset="0"/>
                <a:ea typeface="Calibri" pitchFamily="34" charset="-122"/>
                <a:cs typeface="Calibri" pitchFamily="34" charset="-120"/>
              </a:rPr>
              <a:t>Contact:  </a:t>
            </a:r>
            <a:r>
              <a:rPr lang="en-US" sz="1300" dirty="0">
                <a:solidFill>
                  <a:srgbClr val="FFFFFF"/>
                </a:solidFill>
                <a:latin typeface="Calibri" pitchFamily="34" charset="0"/>
                <a:ea typeface="Calibri" pitchFamily="34" charset="-122"/>
                <a:cs typeface="Calibri" pitchFamily="34" charset="-120"/>
              </a:rPr>
              <a:t>MayorZack@berlinmd.gov</a:t>
            </a:r>
            <a:endParaRPr lang="en-US" sz="1300" dirty="0"/>
          </a:p>
        </p:txBody>
      </p:sp>
      <p:sp>
        <p:nvSpPr>
          <p:cNvPr id="7" name="Text 5"/>
          <p:cNvSpPr txBox="1"/>
          <p:nvPr/>
        </p:nvSpPr>
        <p:spPr>
          <a:xfrm>
            <a:off x="640080" y="4892040"/>
            <a:ext cx="3657600" cy="320040"/>
          </a:xfrm>
          <a:prstGeom prst="rect">
            <a:avLst/>
          </a:prstGeom>
          <a:noFill/>
          <a:ln/>
        </p:spPr>
        <p:txBody>
          <a:bodyPr wrap="square" lIns="0" tIns="0" rIns="0" bIns="0" rtlCol="0" anchor="ctr"/>
          <a:lstStyle/>
          <a:p>
            <a:pPr marL="0" indent="0">
              <a:buNone/>
            </a:pPr>
            <a:r>
              <a:rPr lang="en-US" sz="1050" b="1" kern="0" spc="200" dirty="0">
                <a:solidFill>
                  <a:srgbClr val="B87F14"/>
                </a:solidFill>
                <a:latin typeface="Calibri" pitchFamily="34" charset="0"/>
                <a:ea typeface="Calibri" pitchFamily="34" charset="-122"/>
                <a:cs typeface="Calibri" pitchFamily="34" charset="-120"/>
              </a:rPr>
              <a:t>SOURCES</a:t>
            </a:r>
            <a:endParaRPr lang="en-US" sz="1050" dirty="0"/>
          </a:p>
        </p:txBody>
      </p:sp>
      <p:sp>
        <p:nvSpPr>
          <p:cNvPr id="8" name="Text 6"/>
          <p:cNvSpPr txBox="1"/>
          <p:nvPr/>
        </p:nvSpPr>
        <p:spPr>
          <a:xfrm>
            <a:off x="640080" y="5230368"/>
            <a:ext cx="7863840" cy="1097280"/>
          </a:xfrm>
          <a:prstGeom prst="rect">
            <a:avLst/>
          </a:prstGeom>
          <a:noFill/>
          <a:ln/>
        </p:spPr>
        <p:txBody>
          <a:bodyPr wrap="square" lIns="0" tIns="0" rIns="0" bIns="0" rtlCol="0" anchor="ctr"/>
          <a:lstStyle/>
          <a:p>
            <a:pPr marL="0" indent="0">
              <a:lnSpc>
                <a:spcPts val="1500"/>
              </a:lnSpc>
              <a:buNone/>
            </a:pPr>
            <a:r>
              <a:rPr lang="en-US" sz="1050" i="1" dirty="0">
                <a:solidFill>
                  <a:srgbClr val="A79F86"/>
                </a:solidFill>
                <a:latin typeface="Calibri" pitchFamily="34" charset="0"/>
                <a:ea typeface="Calibri" pitchFamily="34" charset="-122"/>
                <a:cs typeface="Calibri" pitchFamily="34" charset="-120"/>
              </a:rPr>
              <a:t>Town of Berlin Pedestrian/Bicycle Bridge Feasibility Study &amp; Executive Summary (Gannett Fleming–Century/Kleinfelder JV for MDOT SHA, July 2026)  ·  Reconnecting Communities &amp; Neighborhoods – Neighborhood Access &amp; Equity grant narrative and MDOT project rack card, Town of Berlin, Maryland.</a:t>
            </a:r>
            <a:endParaRPr lang="en-US" sz="1050" dirty="0"/>
          </a:p>
        </p:txBody>
      </p:sp>
      <p:sp>
        <p:nvSpPr>
          <p:cNvPr id="9" name="Text 7"/>
          <p:cNvSpPr txBox="1"/>
          <p:nvPr/>
        </p:nvSpPr>
        <p:spPr>
          <a:xfrm>
            <a:off x="640080" y="6400800"/>
            <a:ext cx="7315200" cy="320040"/>
          </a:xfrm>
          <a:prstGeom prst="rect">
            <a:avLst/>
          </a:prstGeom>
          <a:noFill/>
          <a:ln/>
        </p:spPr>
        <p:txBody>
          <a:bodyPr wrap="square" lIns="0" tIns="0" rIns="0" bIns="0" rtlCol="0" anchor="ctr"/>
          <a:lstStyle/>
          <a:p>
            <a:pPr marL="0" indent="0">
              <a:buNone/>
            </a:pPr>
            <a:r>
              <a:rPr lang="en-US" sz="950" b="1" kern="0" spc="200" dirty="0">
                <a:solidFill>
                  <a:srgbClr val="6E7E92"/>
                </a:solidFill>
                <a:latin typeface="Calibri" pitchFamily="34" charset="0"/>
                <a:ea typeface="Calibri" pitchFamily="34" charset="-122"/>
                <a:cs typeface="Calibri" pitchFamily="34" charset="-120"/>
              </a:rPr>
              <a:t>TOWN OF BERLIN, MARYLAND  ·  EST. 1868</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DE9D074EE8744FABF57D07DD4AF00E" ma:contentTypeVersion="20" ma:contentTypeDescription="Create a new document." ma:contentTypeScope="" ma:versionID="579aed52f8ca05293a088d8e2e3d1832">
  <xsd:schema xmlns:xsd="http://www.w3.org/2001/XMLSchema" xmlns:xs="http://www.w3.org/2001/XMLSchema" xmlns:p="http://schemas.microsoft.com/office/2006/metadata/properties" xmlns:ns2="c9ffc2f7-3cb5-42c7-86a2-5bf33a3f0ac2" xmlns:ns3="8c1b4342-f60e-4e6b-831a-b3fde501e5a5" targetNamespace="http://schemas.microsoft.com/office/2006/metadata/properties" ma:root="true" ma:fieldsID="5807260eb4da47a03abb0f5b1e255540" ns2:_="" ns3:_="">
    <xsd:import namespace="c9ffc2f7-3cb5-42c7-86a2-5bf33a3f0ac2"/>
    <xsd:import namespace="8c1b4342-f60e-4e6b-831a-b3fde501e5a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ffc2f7-3cb5-42c7-86a2-5bf33a3f0a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a69b4c5-4300-4dd5-b38f-d4d29707c4a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Notes" ma:index="27" nillable="true" ma:displayName="Notes " ma:format="Dropdown" ma:internalName="Note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c1b4342-f60e-4e6b-831a-b3fde501e5a5"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93938ee-c333-4f3a-8e28-950a0b2eb4fc}" ma:internalName="TaxCatchAll" ma:showField="CatchAllData" ma:web="8c1b4342-f60e-4e6b-831a-b3fde501e5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c1b4342-f60e-4e6b-831a-b3fde501e5a5" xsi:nil="true"/>
    <lcf76f155ced4ddcb4097134ff3c332f xmlns="c9ffc2f7-3cb5-42c7-86a2-5bf33a3f0ac2">
      <Terms xmlns="http://schemas.microsoft.com/office/infopath/2007/PartnerControls"/>
    </lcf76f155ced4ddcb4097134ff3c332f>
    <Notes xmlns="c9ffc2f7-3cb5-42c7-86a2-5bf33a3f0ac2" xsi:nil="true"/>
  </documentManagement>
</p:properties>
</file>

<file path=customXml/itemProps1.xml><?xml version="1.0" encoding="utf-8"?>
<ds:datastoreItem xmlns:ds="http://schemas.openxmlformats.org/officeDocument/2006/customXml" ds:itemID="{6C76D6CE-EDA1-4E33-9292-9FC9EAEAFDC1}"/>
</file>

<file path=customXml/itemProps2.xml><?xml version="1.0" encoding="utf-8"?>
<ds:datastoreItem xmlns:ds="http://schemas.openxmlformats.org/officeDocument/2006/customXml" ds:itemID="{C6AFFD3E-63D6-41F8-B25D-087A83D6DD12}"/>
</file>

<file path=customXml/itemProps3.xml><?xml version="1.0" encoding="utf-8"?>
<ds:datastoreItem xmlns:ds="http://schemas.openxmlformats.org/officeDocument/2006/customXml" ds:itemID="{44464C7E-B0CE-408D-9F37-69DE859A1818}"/>
</file>

<file path=docProps/app.xml><?xml version="1.0" encoding="utf-8"?>
<Properties xmlns="http://schemas.openxmlformats.org/officeDocument/2006/extended-properties" xmlns:vt="http://schemas.openxmlformats.org/officeDocument/2006/docPropsVTypes">
  <TotalTime>4350</TotalTime>
  <Words>1408</Words>
  <Application>Microsoft Office PowerPoint</Application>
  <PresentationFormat>Widescreen</PresentationFormat>
  <Paragraphs>79</Paragraphs>
  <Slides>7</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Sara Gorfinkel</cp:lastModifiedBy>
  <cp:revision>6</cp:revision>
  <dcterms:created xsi:type="dcterms:W3CDTF">2026-08-28T18:19:03Z</dcterms:created>
  <dcterms:modified xsi:type="dcterms:W3CDTF">2026-09-25T16:08:11Z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0x01010064DE9D074EE8744FABF57D07DD4AF00E</vt:lpwstr>
  </property>
</Properties>
</file>